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lvl="0">
      <a:defRPr lang="en-US"/>
    </a:defPPr>
    <a:lvl1pPr marL="0" lvl="0" algn="l" defTabSz="457200" rtl="0" eaLnBrk="1" latinLnBrk="0" hangingPunct="1">
      <a:defRPr sz="1800" kern="1200">
        <a:solidFill>
          <a:schemeClr val="tx1"/>
        </a:solidFill>
        <a:latin typeface="+mn-lt"/>
        <a:ea typeface="+mn-ea"/>
        <a:cs typeface="+mn-cs"/>
      </a:defRPr>
    </a:lvl1pPr>
    <a:lvl2pPr marL="457200" lvl="1" algn="l" defTabSz="457200" rtl="0" eaLnBrk="1" latinLnBrk="0" hangingPunct="1">
      <a:defRPr sz="1800" kern="1200">
        <a:solidFill>
          <a:schemeClr val="tx1"/>
        </a:solidFill>
        <a:latin typeface="+mn-lt"/>
        <a:ea typeface="+mn-ea"/>
        <a:cs typeface="+mn-cs"/>
      </a:defRPr>
    </a:lvl2pPr>
    <a:lvl3pPr marL="914400" lvl="2" algn="l" defTabSz="457200" rtl="0" eaLnBrk="1" latinLnBrk="0" hangingPunct="1">
      <a:defRPr sz="1800" kern="1200">
        <a:solidFill>
          <a:schemeClr val="tx1"/>
        </a:solidFill>
        <a:latin typeface="+mn-lt"/>
        <a:ea typeface="+mn-ea"/>
        <a:cs typeface="+mn-cs"/>
      </a:defRPr>
    </a:lvl3pPr>
    <a:lvl4pPr marL="1371600" lvl="3" algn="l" defTabSz="457200" rtl="0" eaLnBrk="1" latinLnBrk="0" hangingPunct="1">
      <a:defRPr sz="1800" kern="1200">
        <a:solidFill>
          <a:schemeClr val="tx1"/>
        </a:solidFill>
        <a:latin typeface="+mn-lt"/>
        <a:ea typeface="+mn-ea"/>
        <a:cs typeface="+mn-cs"/>
      </a:defRPr>
    </a:lvl4pPr>
    <a:lvl5pPr marL="1828800" lvl="4" algn="l" defTabSz="457200" rtl="0" eaLnBrk="1" latinLnBrk="0" hangingPunct="1">
      <a:defRPr sz="1800" kern="1200">
        <a:solidFill>
          <a:schemeClr val="tx1"/>
        </a:solidFill>
        <a:latin typeface="+mn-lt"/>
        <a:ea typeface="+mn-ea"/>
        <a:cs typeface="+mn-cs"/>
      </a:defRPr>
    </a:lvl5pPr>
    <a:lvl6pPr marL="2286000" lvl="5" algn="l" defTabSz="457200" rtl="0" eaLnBrk="1" latinLnBrk="0" hangingPunct="1">
      <a:defRPr sz="1800" kern="1200">
        <a:solidFill>
          <a:schemeClr val="tx1"/>
        </a:solidFill>
        <a:latin typeface="+mn-lt"/>
        <a:ea typeface="+mn-ea"/>
        <a:cs typeface="+mn-cs"/>
      </a:defRPr>
    </a:lvl6pPr>
    <a:lvl7pPr marL="2743200" lvl="6" algn="l" defTabSz="457200" rtl="0" eaLnBrk="1" latinLnBrk="0" hangingPunct="1">
      <a:defRPr sz="1800" kern="1200">
        <a:solidFill>
          <a:schemeClr val="tx1"/>
        </a:solidFill>
        <a:latin typeface="+mn-lt"/>
        <a:ea typeface="+mn-ea"/>
        <a:cs typeface="+mn-cs"/>
      </a:defRPr>
    </a:lvl7pPr>
    <a:lvl8pPr marL="3200400" lvl="7" algn="l" defTabSz="457200" rtl="0" eaLnBrk="1" latinLnBrk="0" hangingPunct="1">
      <a:defRPr sz="1800" kern="1200">
        <a:solidFill>
          <a:schemeClr val="tx1"/>
        </a:solidFill>
        <a:latin typeface="+mn-lt"/>
        <a:ea typeface="+mn-ea"/>
        <a:cs typeface="+mn-cs"/>
      </a:defRPr>
    </a:lvl8pPr>
    <a:lvl9pPr marL="3657600" lvl="8"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de-DE" smtClean="0"/>
              <a:t>Titelmasterformat durch Klicken bearbeiten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Date Placeholder 2"/>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de-DE" smtClean="0"/>
              <a:t>Titelmasterformat durch Klicken bearbeiten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smtClean="0"/>
              <a:t>Formatvorlagen des Textmasters bearbeiten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de-DE" smtClean="0"/>
              <a:t>Titelmasterformat durch Klicken bearbeiten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smtClean="0"/>
              <a:t>Formatvorlagen des Textmasters bearbeiten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nchor="ct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de-DE" smtClean="0"/>
              <a:t>Titelmasterformat durch Klicken bearbeiten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de-DE" smtClean="0"/>
              <a:t>Titelmasterformat durch Klicken bearbeiten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5/13/2019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5/13/2019</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minicircuits.com/" TargetMode="External"/><Relationship Id="rId3" Type="http://schemas.openxmlformats.org/officeDocument/2006/relationships/hyperlink" Target="https://www.silabs.com/documents/public/data-sheets/si570.pdf" TargetMode="External"/><Relationship Id="rId7" Type="http://schemas.openxmlformats.org/officeDocument/2006/relationships/hyperlink" Target="https://www.analog.com/media/en/technical-documentation/data-sheets/adf5355.pdf" TargetMode="External"/><Relationship Id="rId2" Type="http://schemas.openxmlformats.org/officeDocument/2006/relationships/hyperlink" Target="https://www.analog.com/media/en/technical-documentation/data-sheets/ad9859.pdf" TargetMode="External"/><Relationship Id="rId1" Type="http://schemas.openxmlformats.org/officeDocument/2006/relationships/slideLayout" Target="../slideLayouts/slideLayout7.xml"/><Relationship Id="rId6" Type="http://schemas.openxmlformats.org/officeDocument/2006/relationships/hyperlink" Target="https://www.maximintegrated.com/en/products/comms/wireless-rf/MAX2870.html" TargetMode="External"/><Relationship Id="rId5" Type="http://schemas.openxmlformats.org/officeDocument/2006/relationships/hyperlink" Target="http://www.ti.com/lit/ds/symlink/lmk61e2.pdf" TargetMode="External"/><Relationship Id="rId10" Type="http://schemas.openxmlformats.org/officeDocument/2006/relationships/hyperlink" Target="http://aisler.net/" TargetMode="External"/><Relationship Id="rId4" Type="http://schemas.openxmlformats.org/officeDocument/2006/relationships/hyperlink" Target="https://www.silabs.com/documents/public/data-sheets/si564-datasheet.pdf" TargetMode="External"/><Relationship Id="rId9" Type="http://schemas.openxmlformats.org/officeDocument/2006/relationships/hyperlink" Target="https://www.autodesk.d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Google Shape;26;p1"/>
          <p:cNvSpPr txBox="1">
            <a:spLocks noGrp="1"/>
          </p:cNvSpPr>
          <p:nvPr>
            <p:ph type="ctrTitle"/>
          </p:nvPr>
        </p:nvSpPr>
        <p:spPr>
          <a:xfrm>
            <a:off x="684212" y="274320"/>
            <a:ext cx="8001000" cy="39318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chemeClr val="lt1"/>
              </a:buClr>
              <a:buSzPts val="4320"/>
              <a:buFont typeface="Century Gothic"/>
              <a:buNone/>
            </a:pPr>
            <a:r>
              <a:rPr lang="de-DE" sz="4320" b="1"/>
              <a:t>VORTRAG </a:t>
            </a:r>
            <a:br>
              <a:rPr lang="de-DE" sz="4320" b="1"/>
            </a:br>
            <a:r>
              <a:rPr lang="de-DE" sz="4320" b="1"/>
              <a:t>PLL‘S UND PHASENRAUSCHEN</a:t>
            </a:r>
            <a:br>
              <a:rPr lang="de-DE" sz="4320" b="1"/>
            </a:br>
            <a:r>
              <a:rPr lang="de-DE" sz="4320" b="1"/>
              <a:t>TEIL1 JETZT   -    TEIL 2 FOLGT SPÄTER…</a:t>
            </a:r>
            <a:br>
              <a:rPr lang="de-DE" sz="4320" b="1"/>
            </a:br>
            <a:endParaRPr sz="4320"/>
          </a:p>
        </p:txBody>
      </p:sp>
      <p:sp>
        <p:nvSpPr>
          <p:cNvPr id="27" name="Google Shape;27;p1"/>
          <p:cNvSpPr txBox="1">
            <a:spLocks noGrp="1"/>
          </p:cNvSpPr>
          <p:nvPr>
            <p:ph type="subTitle" idx="1"/>
          </p:nvPr>
        </p:nvSpPr>
        <p:spPr>
          <a:xfrm>
            <a:off x="392735" y="3814030"/>
            <a:ext cx="6400800" cy="1947300"/>
          </a:xfrm>
          <a:prstGeom prst="rect">
            <a:avLst/>
          </a:prstGeom>
          <a:noFill/>
          <a:ln>
            <a:noFill/>
          </a:ln>
        </p:spPr>
        <p:txBody>
          <a:bodyPr spcFirstLastPara="1" wrap="square" lIns="91425" tIns="45700" rIns="91425" bIns="45700" anchor="t" anchorCtr="0">
            <a:normAutofit/>
          </a:bodyPr>
          <a:lstStyle/>
          <a:p>
            <a:pPr marL="0" lvl="0" indent="0" algn="just" rtl="0">
              <a:lnSpc>
                <a:spcPct val="80000"/>
              </a:lnSpc>
              <a:spcBef>
                <a:spcPts val="0"/>
              </a:spcBef>
              <a:spcAft>
                <a:spcPts val="0"/>
              </a:spcAft>
              <a:buSzPts val="1428"/>
              <a:buNone/>
            </a:pPr>
            <a:r>
              <a:rPr lang="de-DE" sz="1785"/>
              <a:t>OE7WPA:   Werner Pichl, Baujahr 1972,</a:t>
            </a:r>
            <a:br>
              <a:rPr lang="de-DE" sz="1785"/>
            </a:br>
            <a:r>
              <a:rPr lang="de-DE" sz="1190"/>
              <a:t>glücklich</a:t>
            </a:r>
            <a:r>
              <a:rPr lang="de-DE" sz="1785"/>
              <a:t> </a:t>
            </a:r>
            <a:r>
              <a:rPr lang="de-DE" sz="1190"/>
              <a:t>verheiratet, 1 Kind, lizensierter Funkamateur seit  2015, </a:t>
            </a:r>
            <a:br>
              <a:rPr lang="de-DE" sz="1190"/>
            </a:br>
            <a:r>
              <a:rPr lang="de-DE" sz="1190"/>
              <a:t>Interesse am Amateurfunk seit 1985 – Erste Versuche mit zum Glück inzwischen  verjährten,  illegalen Übertragungsversuchen im Rundfunkband (88.5-108 MHz) – seit  2016 in der Ausbildung neuer Funkamateure tätig. Als Landes-Ausbildungsreferent besonders daran  interessiert, neue Mitglieder und potenzielle spätere Funkamateure und Clubmitglieder anzuwerben, diese zu motivieren, auszubilden und ihren Einstieg in unser gemeinsames Hobby zu erleichtern. Wenn dann noch etwas Zeit neben QRL und Familie  bleibt, mich mit anderen Dingen zu beschäftigen, bin ich stets beim Experimentieren, Planen, Konstruieren und Basteln von neuen Antennen und Schaltungen anzutreffen…</a:t>
            </a:r>
            <a:endParaRPr sz="119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266007" y="232756"/>
                <a:ext cx="11612880" cy="3980000"/>
              </a:xfrm>
              <a:prstGeom prst="rect">
                <a:avLst/>
              </a:prstGeom>
              <a:noFill/>
            </p:spPr>
            <p:txBody>
              <a:bodyPr wrap="square" rtlCol="0">
                <a:spAutoFit/>
              </a:bodyPr>
              <a:lstStyle/>
              <a:p>
                <a:pPr algn="just"/>
                <a:r>
                  <a:rPr lang="de-AT" dirty="0"/>
                  <a:t>Phasenrauschen kann in den Bereichen des Leistungsdichtespektrums ohne 1/f-Rauschen und bei Auftreten einer gleichmäßigen Änderungsrate von −20 </a:t>
                </a:r>
                <a:r>
                  <a:rPr lang="de-AT" dirty="0" err="1"/>
                  <a:t>dBc</a:t>
                </a:r>
                <a:r>
                  <a:rPr lang="de-AT" dirty="0"/>
                  <a:t>/Hz pro Dekade über folgende Gleichung näherungsweise in Bezug zu dem Cycle-</a:t>
                </a:r>
                <a:r>
                  <a:rPr lang="de-AT" dirty="0" err="1"/>
                  <a:t>to</a:t>
                </a:r>
                <a:r>
                  <a:rPr lang="de-AT" dirty="0"/>
                  <a:t>-Cycle </a:t>
                </a:r>
                <a:r>
                  <a:rPr lang="de-AT" dirty="0" err="1"/>
                  <a:t>Jitter</a:t>
                </a:r>
                <a:r>
                  <a:rPr lang="de-AT" dirty="0"/>
                  <a:t> </a:t>
                </a:r>
                <a14:m>
                  <m:oMath xmlns:m="http://schemas.openxmlformats.org/officeDocument/2006/math">
                    <m:sSub>
                      <m:sSubPr>
                        <m:ctrlPr>
                          <a:rPr lang="en-US" b="1" i="1">
                            <a:latin typeface="Cambria Math" panose="02040503050406030204" pitchFamily="18" charset="0"/>
                          </a:rPr>
                        </m:ctrlPr>
                      </m:sSubPr>
                      <m:e>
                        <m:r>
                          <a:rPr lang="de-AT" b="1" i="1">
                            <a:latin typeface="Cambria Math" panose="02040503050406030204" pitchFamily="18" charset="0"/>
                          </a:rPr>
                          <m:t>𝑱</m:t>
                        </m:r>
                      </m:e>
                      <m:sub>
                        <m:r>
                          <a:rPr lang="de-AT" b="1" i="1">
                            <a:latin typeface="Cambria Math" panose="02040503050406030204" pitchFamily="18" charset="0"/>
                          </a:rPr>
                          <m:t>𝒄𝒄</m:t>
                        </m:r>
                      </m:sub>
                    </m:sSub>
                  </m:oMath>
                </a14:m>
                <a:r>
                  <a:rPr lang="de-AT" dirty="0" smtClean="0"/>
                  <a:t> </a:t>
                </a:r>
                <a:r>
                  <a:rPr lang="de-AT" dirty="0"/>
                  <a:t>gesetzt werden</a:t>
                </a:r>
                <a:r>
                  <a:rPr lang="de-AT" b="1" dirty="0"/>
                  <a:t>: </a:t>
                </a:r>
                <a14:m>
                  <m:oMath xmlns:m="http://schemas.openxmlformats.org/officeDocument/2006/math">
                    <m:sSub>
                      <m:sSubPr>
                        <m:ctrlPr>
                          <a:rPr lang="en-US" b="1" i="1">
                            <a:latin typeface="Cambria Math" panose="02040503050406030204" pitchFamily="18" charset="0"/>
                          </a:rPr>
                        </m:ctrlPr>
                      </m:sSubPr>
                      <m:e>
                        <m:r>
                          <a:rPr lang="de-AT" b="1" i="1">
                            <a:latin typeface="Cambria Math" panose="02040503050406030204" pitchFamily="18" charset="0"/>
                          </a:rPr>
                          <m:t>𝒇</m:t>
                        </m:r>
                      </m:e>
                      <m:sub>
                        <m:r>
                          <a:rPr lang="de-AT" b="1" i="1">
                            <a:latin typeface="Cambria Math" panose="02040503050406030204" pitchFamily="18" charset="0"/>
                          </a:rPr>
                          <m:t>𝒄𝒄</m:t>
                        </m:r>
                      </m:sub>
                    </m:sSub>
                    <m:r>
                      <a:rPr lang="de-AT" b="1" i="1">
                        <a:latin typeface="Cambria Math" panose="02040503050406030204" pitchFamily="18" charset="0"/>
                      </a:rPr>
                      <m:t> = </m:t>
                    </m:r>
                    <m:rad>
                      <m:radPr>
                        <m:degHide m:val="on"/>
                        <m:ctrlPr>
                          <a:rPr lang="en-US" b="1" i="1">
                            <a:latin typeface="Cambria Math" panose="02040503050406030204" pitchFamily="18" charset="0"/>
                          </a:rPr>
                        </m:ctrlPr>
                      </m:radPr>
                      <m:deg/>
                      <m:e>
                        <m:f>
                          <m:fPr>
                            <m:ctrlPr>
                              <a:rPr lang="en-US" b="1" i="1">
                                <a:latin typeface="Cambria Math" panose="02040503050406030204" pitchFamily="18" charset="0"/>
                              </a:rPr>
                            </m:ctrlPr>
                          </m:fPr>
                          <m:num>
                            <m:sSup>
                              <m:sSupPr>
                                <m:ctrlPr>
                                  <a:rPr lang="en-US" b="1" i="1">
                                    <a:latin typeface="Cambria Math" panose="02040503050406030204" pitchFamily="18" charset="0"/>
                                  </a:rPr>
                                </m:ctrlPr>
                              </m:sSupPr>
                              <m:e>
                                <m:r>
                                  <a:rPr lang="de-AT" b="1" i="1">
                                    <a:latin typeface="Cambria Math" panose="02040503050406030204" pitchFamily="18" charset="0"/>
                                  </a:rPr>
                                  <m:t>𝒇</m:t>
                                </m:r>
                              </m:e>
                              <m:sup>
                                <m:r>
                                  <a:rPr lang="de-AT" b="1" i="1">
                                    <a:latin typeface="Cambria Math" panose="02040503050406030204" pitchFamily="18" charset="0"/>
                                  </a:rPr>
                                  <m:t>𝟐</m:t>
                                </m:r>
                              </m:sup>
                            </m:sSup>
                            <m:r>
                              <a:rPr lang="de-AT" b="1" i="1">
                                <a:latin typeface="Cambria Math" panose="02040503050406030204" pitchFamily="18" charset="0"/>
                              </a:rPr>
                              <m:t>Լ(</m:t>
                            </m:r>
                            <m:r>
                              <a:rPr lang="de-AT" b="1" i="1">
                                <a:latin typeface="Cambria Math" panose="02040503050406030204" pitchFamily="18" charset="0"/>
                              </a:rPr>
                              <m:t>𝒇</m:t>
                            </m:r>
                            <m:r>
                              <a:rPr lang="de-AT" b="1" i="1">
                                <a:latin typeface="Cambria Math" panose="02040503050406030204" pitchFamily="18" charset="0"/>
                              </a:rPr>
                              <m:t>)</m:t>
                            </m:r>
                          </m:num>
                          <m:den>
                            <m:sSup>
                              <m:sSupPr>
                                <m:ctrlPr>
                                  <a:rPr lang="en-US" b="1" i="1">
                                    <a:latin typeface="Cambria Math" panose="02040503050406030204" pitchFamily="18" charset="0"/>
                                  </a:rPr>
                                </m:ctrlPr>
                              </m:sSupPr>
                              <m:e>
                                <m:sSub>
                                  <m:sSubPr>
                                    <m:ctrlPr>
                                      <a:rPr lang="en-US" b="1" i="1">
                                        <a:latin typeface="Cambria Math" panose="02040503050406030204" pitchFamily="18" charset="0"/>
                                      </a:rPr>
                                    </m:ctrlPr>
                                  </m:sSubPr>
                                  <m:e>
                                    <m:r>
                                      <a:rPr lang="de-AT" b="1" i="1">
                                        <a:latin typeface="Cambria Math" panose="02040503050406030204" pitchFamily="18" charset="0"/>
                                      </a:rPr>
                                      <m:t>𝒇</m:t>
                                    </m:r>
                                  </m:e>
                                  <m:sub>
                                    <m:r>
                                      <a:rPr lang="de-AT" b="1" i="1">
                                        <a:latin typeface="Cambria Math" panose="02040503050406030204" pitchFamily="18" charset="0"/>
                                      </a:rPr>
                                      <m:t>𝒐𝒔𝒄</m:t>
                                    </m:r>
                                  </m:sub>
                                </m:sSub>
                              </m:e>
                              <m:sup>
                                <m:r>
                                  <a:rPr lang="de-AT" b="1" i="1">
                                    <a:latin typeface="Cambria Math" panose="02040503050406030204" pitchFamily="18" charset="0"/>
                                  </a:rPr>
                                  <m:t>𝟑</m:t>
                                </m:r>
                              </m:sup>
                            </m:sSup>
                          </m:den>
                        </m:f>
                      </m:e>
                    </m:rad>
                  </m:oMath>
                </a14:m>
                <a:r>
                  <a:rPr lang="de-AT" dirty="0"/>
                  <a:t> . Dabei entspricht das Phasenrauschen</a:t>
                </a:r>
                <a:r>
                  <a:rPr lang="de-AT" dirty="0" smtClean="0"/>
                  <a:t> </a:t>
                </a:r>
                <a14:m>
                  <m:oMath xmlns:m="http://schemas.openxmlformats.org/officeDocument/2006/math">
                    <m:r>
                      <a:rPr lang="de-AT" b="1" i="1">
                        <a:latin typeface="Cambria Math" panose="02040503050406030204" pitchFamily="18" charset="0"/>
                      </a:rPr>
                      <m:t>Լ(</m:t>
                    </m:r>
                    <m:r>
                      <a:rPr lang="de-AT" b="1" i="1">
                        <a:latin typeface="Cambria Math" panose="02040503050406030204" pitchFamily="18" charset="0"/>
                      </a:rPr>
                      <m:t>𝒇</m:t>
                    </m:r>
                    <m:r>
                      <a:rPr lang="de-AT" b="1" i="1">
                        <a:latin typeface="Cambria Math" panose="02040503050406030204" pitchFamily="18" charset="0"/>
                      </a:rPr>
                      <m:t>)</m:t>
                    </m:r>
                  </m:oMath>
                </a14:m>
                <a:r>
                  <a:rPr lang="de-AT" dirty="0"/>
                  <a:t>, die Oszillatorfrequenz ist </a:t>
                </a:r>
                <a14:m>
                  <m:oMath xmlns:m="http://schemas.openxmlformats.org/officeDocument/2006/math">
                    <m:sSub>
                      <m:sSubPr>
                        <m:ctrlPr>
                          <a:rPr lang="en-US" b="1" i="1">
                            <a:latin typeface="Cambria Math" panose="02040503050406030204" pitchFamily="18" charset="0"/>
                          </a:rPr>
                        </m:ctrlPr>
                      </m:sSubPr>
                      <m:e>
                        <m:r>
                          <a:rPr lang="de-AT" b="1" i="1">
                            <a:latin typeface="Cambria Math" panose="02040503050406030204" pitchFamily="18" charset="0"/>
                          </a:rPr>
                          <m:t>𝒇</m:t>
                        </m:r>
                      </m:e>
                      <m:sub>
                        <m:r>
                          <a:rPr lang="de-AT" b="1" i="1">
                            <a:latin typeface="Cambria Math" panose="02040503050406030204" pitchFamily="18" charset="0"/>
                          </a:rPr>
                          <m:t>𝒐𝒔𝒄</m:t>
                        </m:r>
                      </m:sub>
                    </m:sSub>
                  </m:oMath>
                </a14:m>
                <a:r>
                  <a:rPr lang="de-AT" dirty="0"/>
                  <a:t> </a:t>
                </a:r>
                <a:r>
                  <a:rPr lang="de-AT" dirty="0" smtClean="0"/>
                  <a:t>und </a:t>
                </a:r>
                <a:r>
                  <a:rPr lang="de-AT" dirty="0"/>
                  <a:t>die </a:t>
                </a:r>
                <a:r>
                  <a:rPr lang="de-AT" dirty="0" smtClean="0"/>
                  <a:t>Offsetfrequenz</a:t>
                </a:r>
                <a:r>
                  <a:rPr lang="de-AT" b="1" dirty="0" smtClean="0"/>
                  <a:t> </a:t>
                </a:r>
                <a14:m>
                  <m:oMath xmlns:m="http://schemas.openxmlformats.org/officeDocument/2006/math">
                    <m:r>
                      <a:rPr lang="de-AT" b="1" i="1">
                        <a:latin typeface="Cambria Math" panose="02040503050406030204" pitchFamily="18" charset="0"/>
                      </a:rPr>
                      <m:t>𝒇</m:t>
                    </m:r>
                  </m:oMath>
                </a14:m>
                <a:r>
                  <a:rPr lang="de-AT" dirty="0"/>
                  <a:t>. Die Einschränkung auf fehlendes </a:t>
                </a:r>
                <a:r>
                  <a:rPr lang="de-AT" b="1" i="1" dirty="0"/>
                  <a:t>1/f-</a:t>
                </a:r>
                <a:r>
                  <a:rPr lang="de-AT" dirty="0"/>
                  <a:t>Rauschen hängt mit der Art der Verteilungsfunktion zusammen. In dem Spektralbereich mit auftretendem </a:t>
                </a:r>
                <a:r>
                  <a:rPr lang="de-AT" b="1" i="1" dirty="0"/>
                  <a:t>1/f-</a:t>
                </a:r>
                <a:r>
                  <a:rPr lang="de-AT" dirty="0"/>
                  <a:t>Rauschen ist jene Näherungsformel </a:t>
                </a:r>
                <a:r>
                  <a:rPr lang="de-AT" dirty="0" err="1"/>
                  <a:t>defakto</a:t>
                </a:r>
                <a:r>
                  <a:rPr lang="de-AT" dirty="0"/>
                  <a:t> nicht anwendbar und es treten komplexere Zusammenhänge zwischen Phasenrauschen und </a:t>
                </a:r>
                <a:r>
                  <a:rPr lang="de-AT" dirty="0" err="1"/>
                  <a:t>Jitter</a:t>
                </a:r>
                <a:r>
                  <a:rPr lang="de-AT" dirty="0"/>
                  <a:t> auf. Der </a:t>
                </a:r>
                <a:r>
                  <a:rPr lang="de-AT" dirty="0" err="1"/>
                  <a:t>Jitter</a:t>
                </a:r>
                <a:r>
                  <a:rPr lang="de-AT" dirty="0"/>
                  <a:t> </a:t>
                </a:r>
                <a14:m>
                  <m:oMath xmlns:m="http://schemas.openxmlformats.org/officeDocument/2006/math">
                    <m:sSub>
                      <m:sSubPr>
                        <m:ctrlPr>
                          <a:rPr lang="en-US" b="1" i="1">
                            <a:latin typeface="Cambria Math" panose="02040503050406030204" pitchFamily="18" charset="0"/>
                          </a:rPr>
                        </m:ctrlPr>
                      </m:sSubPr>
                      <m:e>
                        <m:r>
                          <a:rPr lang="de-AT" b="1" i="1">
                            <a:latin typeface="Cambria Math" panose="02040503050406030204" pitchFamily="18" charset="0"/>
                          </a:rPr>
                          <m:t>𝑱</m:t>
                        </m:r>
                      </m:e>
                      <m:sub>
                        <m:r>
                          <a:rPr lang="de-AT" b="1" i="1">
                            <a:latin typeface="Cambria Math" panose="02040503050406030204" pitchFamily="18" charset="0"/>
                          </a:rPr>
                          <m:t>𝒄𝒄</m:t>
                        </m:r>
                      </m:sub>
                    </m:sSub>
                  </m:oMath>
                </a14:m>
                <a:r>
                  <a:rPr lang="de-AT" dirty="0"/>
                  <a:t> wird in einschlägigen Datenblättern üblicherweise in </a:t>
                </a:r>
                <a:r>
                  <a:rPr lang="de-AT" dirty="0" err="1"/>
                  <a:t>ps</a:t>
                </a:r>
                <a:r>
                  <a:rPr lang="de-AT" dirty="0"/>
                  <a:t> oder </a:t>
                </a:r>
                <a:r>
                  <a:rPr lang="de-AT" dirty="0" err="1"/>
                  <a:t>fs</a:t>
                </a:r>
                <a:r>
                  <a:rPr lang="de-AT" dirty="0"/>
                  <a:t> (</a:t>
                </a:r>
                <a:r>
                  <a:rPr lang="de-AT" dirty="0" err="1"/>
                  <a:t>Piko</a:t>
                </a:r>
                <a:r>
                  <a:rPr lang="de-AT" dirty="0"/>
                  <a:t>- bzw. </a:t>
                </a:r>
                <a:r>
                  <a:rPr lang="de-AT" dirty="0" err="1"/>
                  <a:t>Femtosekunden</a:t>
                </a:r>
                <a:r>
                  <a:rPr lang="de-AT" dirty="0"/>
                  <a:t>) </a:t>
                </a:r>
                <a:r>
                  <a:rPr lang="de-AT" dirty="0" err="1"/>
                  <a:t>angegebeben</a:t>
                </a:r>
                <a:r>
                  <a:rPr lang="de-AT" dirty="0"/>
                  <a:t>. In der Kommunikationstechnologie bewirkt vermehrtes Phasenrauschen, dass die Trennschärfe abnimmt und es zu Abtastfehlern kommt, für uns Funkamateure bedeutet es primär, dass neben der eigentlich erwünschten Frequenz noch weitere Frequenzen erzeugt werden, die in anschließenden Stufen vermehrt zu unerwünschten Oberwellen führen</a:t>
                </a:r>
                <a:r>
                  <a:rPr lang="de-AT" dirty="0" smtClean="0"/>
                  <a:t>.</a:t>
                </a:r>
                <a:br>
                  <a:rPr lang="de-AT" dirty="0" smtClean="0"/>
                </a:br>
                <a:endParaRPr lang="en-US" dirty="0"/>
              </a:p>
            </p:txBody>
          </p:sp>
        </mc:Choice>
        <mc:Fallback xmlns="">
          <p:sp>
            <p:nvSpPr>
              <p:cNvPr id="2" name="Textfeld 1"/>
              <p:cNvSpPr txBox="1">
                <a:spLocks noRot="1" noChangeAspect="1" noMove="1" noResize="1" noEditPoints="1" noAdjustHandles="1" noChangeArrowheads="1" noChangeShapeType="1" noTextEdit="1"/>
              </p:cNvSpPr>
              <p:nvPr/>
            </p:nvSpPr>
            <p:spPr>
              <a:xfrm>
                <a:off x="266007" y="232756"/>
                <a:ext cx="11612880" cy="3980000"/>
              </a:xfrm>
              <a:prstGeom prst="rect">
                <a:avLst/>
              </a:prstGeom>
              <a:blipFill>
                <a:blip r:embed="rId2"/>
                <a:stretch>
                  <a:fillRect l="-472" t="-766" r="-420"/>
                </a:stretch>
              </a:blipFill>
            </p:spPr>
            <p:txBody>
              <a:bodyPr/>
              <a:lstStyle/>
              <a:p>
                <a:r>
                  <a:rPr lang="en-US">
                    <a:noFill/>
                  </a:rPr>
                  <a:t> </a:t>
                </a:r>
              </a:p>
            </p:txBody>
          </p:sp>
        </mc:Fallback>
      </mc:AlternateContent>
      <p:sp>
        <p:nvSpPr>
          <p:cNvPr id="3" name="Textfeld 2"/>
          <p:cNvSpPr txBox="1"/>
          <p:nvPr/>
        </p:nvSpPr>
        <p:spPr>
          <a:xfrm>
            <a:off x="4513812" y="4871258"/>
            <a:ext cx="3092334" cy="1046440"/>
          </a:xfrm>
          <a:prstGeom prst="rect">
            <a:avLst/>
          </a:prstGeom>
          <a:noFill/>
        </p:spPr>
        <p:txBody>
          <a:bodyPr wrap="square" rtlCol="0">
            <a:spAutoFit/>
          </a:bodyPr>
          <a:lstStyle/>
          <a:p>
            <a:r>
              <a:rPr lang="de-AT" sz="4400" b="1" dirty="0"/>
              <a:t>ENDE TEIL1</a:t>
            </a:r>
            <a:endParaRPr lang="en-US" sz="4400" b="1" dirty="0"/>
          </a:p>
          <a:p>
            <a:endParaRPr lang="en-US" dirty="0"/>
          </a:p>
        </p:txBody>
      </p:sp>
    </p:spTree>
    <p:extLst>
      <p:ext uri="{BB962C8B-B14F-4D97-AF65-F5344CB8AC3E}">
        <p14:creationId xmlns:p14="http://schemas.microsoft.com/office/powerpoint/2010/main" val="3226710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4212" y="685800"/>
            <a:ext cx="8001000" cy="2049088"/>
          </a:xfrm>
        </p:spPr>
        <p:txBody>
          <a:bodyPr>
            <a:normAutofit fontScale="90000"/>
          </a:bodyPr>
          <a:lstStyle/>
          <a:p>
            <a:r>
              <a:rPr lang="de-DE" b="1" dirty="0"/>
              <a:t>Vortrag </a:t>
            </a:r>
            <a:br>
              <a:rPr lang="de-DE" b="1" dirty="0"/>
            </a:br>
            <a:r>
              <a:rPr lang="de-DE" b="1" dirty="0" err="1"/>
              <a:t>pll‘S</a:t>
            </a:r>
            <a:r>
              <a:rPr lang="de-DE" b="1" dirty="0"/>
              <a:t> UND Phasenrauschen</a:t>
            </a:r>
            <a:br>
              <a:rPr lang="de-DE" b="1" dirty="0"/>
            </a:br>
            <a:r>
              <a:rPr lang="de-DE" b="1" dirty="0" smtClean="0"/>
              <a:t>Teil 2</a:t>
            </a:r>
            <a:endParaRPr lang="en-US" dirty="0"/>
          </a:p>
        </p:txBody>
      </p:sp>
      <p:sp>
        <p:nvSpPr>
          <p:cNvPr id="3" name="Untertitel 2"/>
          <p:cNvSpPr>
            <a:spLocks noGrp="1"/>
          </p:cNvSpPr>
          <p:nvPr>
            <p:ph type="subTitle" idx="1"/>
          </p:nvPr>
        </p:nvSpPr>
        <p:spPr>
          <a:xfrm>
            <a:off x="684212" y="3843868"/>
            <a:ext cx="6400800" cy="1725660"/>
          </a:xfrm>
        </p:spPr>
        <p:txBody>
          <a:bodyPr>
            <a:normAutofit fontScale="47500" lnSpcReduction="20000"/>
          </a:bodyPr>
          <a:lstStyle/>
          <a:p>
            <a:pPr algn="just"/>
            <a:r>
              <a:rPr lang="de-DE" sz="4200" dirty="0"/>
              <a:t>OE7WPA:   Werner </a:t>
            </a:r>
            <a:r>
              <a:rPr lang="de-DE" sz="4200" dirty="0" err="1"/>
              <a:t>Pichl</a:t>
            </a:r>
            <a:r>
              <a:rPr lang="de-DE" sz="4200" dirty="0"/>
              <a:t>, Baujahr 1972,</a:t>
            </a:r>
            <a:br>
              <a:rPr lang="de-DE" sz="4200" dirty="0"/>
            </a:br>
            <a:r>
              <a:rPr lang="de-DE" sz="2400" dirty="0"/>
              <a:t>glücklich</a:t>
            </a:r>
            <a:r>
              <a:rPr lang="de-DE" dirty="0"/>
              <a:t> </a:t>
            </a:r>
            <a:r>
              <a:rPr lang="de-DE" sz="2400" dirty="0"/>
              <a:t>verheiratet, 1 Kind, lizensierter Funkamateur seit  2015, </a:t>
            </a:r>
            <a:br>
              <a:rPr lang="de-DE" sz="2400" dirty="0"/>
            </a:br>
            <a:r>
              <a:rPr lang="de-DE" sz="2400" dirty="0"/>
              <a:t>Interesse am Amateurfunk seit 1985 – Erste Versuche mit zum Glück inzwischen  verjährten,  illegalen Übertragungsversuchen im Rundfunkband (88.5-108 MHz) – seit  2016 in der Ausbildung neuer Funkamateure tätig. Als Landes-Ausbildungsreferent besonders daran  interessiert, neue Mitglieder und potenzielle spätere Funkamateure und Clubmitglieder anzuwerben, diese zu motivieren, auszubilden und ihren Einstieg in unser gemeinsames Hobby zu erleichtern. Wenn dann noch etwas Zeit neben QRL und Familie  bleibt, mich mit anderen Dingen zu beschäftigen, bin ich stets beim Experimentieren, Planen, Konstruieren und Basteln von neuen Antennen und Schaltungen anzutreffen…</a:t>
            </a:r>
            <a:endParaRPr lang="en-US" sz="2400" dirty="0"/>
          </a:p>
          <a:p>
            <a:endParaRPr lang="en-US" dirty="0"/>
          </a:p>
        </p:txBody>
      </p:sp>
    </p:spTree>
    <p:extLst>
      <p:ext uri="{BB962C8B-B14F-4D97-AF65-F5344CB8AC3E}">
        <p14:creationId xmlns:p14="http://schemas.microsoft.com/office/powerpoint/2010/main" val="1641655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596044" y="182879"/>
            <a:ext cx="8828116" cy="5447645"/>
          </a:xfrm>
          <a:prstGeom prst="rect">
            <a:avLst/>
          </a:prstGeom>
          <a:noFill/>
        </p:spPr>
        <p:txBody>
          <a:bodyPr wrap="square" rtlCol="0">
            <a:spAutoFit/>
          </a:bodyPr>
          <a:lstStyle/>
          <a:p>
            <a:r>
              <a:rPr lang="de-DE" sz="2400" b="1" dirty="0" smtClean="0"/>
              <a:t>Motivation für den Selbstbau:</a:t>
            </a:r>
          </a:p>
          <a:p>
            <a:r>
              <a:rPr lang="de-DE" dirty="0" smtClean="0"/>
              <a:t>Mein </a:t>
            </a:r>
            <a:r>
              <a:rPr lang="de-DE" dirty="0"/>
              <a:t>Motiv für den Selbstbau war, einen Signalgenerator mit einstellbarem und möglichst konstantem  Ausgangspegel für einen möglichst großen Frequenzbereich zu entwerfen und zu bauen. Auch sollte es diesmal ein „</a:t>
            </a:r>
            <a:r>
              <a:rPr lang="de-DE" dirty="0" err="1"/>
              <a:t>Standalone</a:t>
            </a:r>
            <a:r>
              <a:rPr lang="de-DE" dirty="0"/>
              <a:t>“ Gerät werden, das nicht allzu groß, einfach zu transportieren, möglichst auch mit Akkus zu betreiben und leicht zu bedienen sein sollte.</a:t>
            </a:r>
            <a:br>
              <a:rPr lang="de-DE" dirty="0"/>
            </a:br>
            <a:r>
              <a:rPr lang="de-DE" dirty="0"/>
              <a:t>Bei Recherchen im Internet habe ich mir die heute am meisten verwendeten PLL (Phase </a:t>
            </a:r>
            <a:r>
              <a:rPr lang="de-DE" dirty="0" err="1"/>
              <a:t>Locked</a:t>
            </a:r>
            <a:r>
              <a:rPr lang="de-DE" dirty="0"/>
              <a:t> Loop) und DDS (</a:t>
            </a:r>
            <a:r>
              <a:rPr lang="de-DE" dirty="0" err="1"/>
              <a:t>Direct</a:t>
            </a:r>
            <a:r>
              <a:rPr lang="de-DE" dirty="0"/>
              <a:t> Digital Synthesizer) und insbesondere deren Datenblätter angesehen, </a:t>
            </a:r>
            <a:r>
              <a:rPr lang="de-DE" dirty="0" smtClean="0"/>
              <a:t>fast alle </a:t>
            </a:r>
            <a:r>
              <a:rPr lang="de-DE" dirty="0"/>
              <a:t>lassen sich relativ einfach über </a:t>
            </a:r>
            <a:r>
              <a:rPr lang="de-DE" dirty="0" smtClean="0"/>
              <a:t>einen </a:t>
            </a:r>
            <a:r>
              <a:rPr lang="de-DE" dirty="0"/>
              <a:t>SPI (Serial </a:t>
            </a:r>
            <a:r>
              <a:rPr lang="de-DE" dirty="0" err="1"/>
              <a:t>Peripheral</a:t>
            </a:r>
            <a:r>
              <a:rPr lang="de-DE" dirty="0"/>
              <a:t> Interface) oder I2C (</a:t>
            </a:r>
            <a:r>
              <a:rPr lang="de-DE" dirty="0" err="1"/>
              <a:t>Inter</a:t>
            </a:r>
            <a:r>
              <a:rPr lang="de-DE" dirty="0"/>
              <a:t> Integrated Circuit) Schnittstelle steuern, die bereits in vielen </a:t>
            </a:r>
            <a:r>
              <a:rPr lang="de-DE" dirty="0" err="1"/>
              <a:t>Microcontrollern</a:t>
            </a:r>
            <a:r>
              <a:rPr lang="de-DE" dirty="0"/>
              <a:t> und Minicomputer integriert sind. </a:t>
            </a:r>
            <a:endParaRPr lang="de-DE" dirty="0" smtClean="0"/>
          </a:p>
          <a:p>
            <a:endParaRPr lang="de-DE" dirty="0"/>
          </a:p>
          <a:p>
            <a:r>
              <a:rPr lang="de-DE" dirty="0"/>
              <a:t>Besonders habe ich mich für folgende ICs interessiert: AD9859 (1-140 MHz DDS</a:t>
            </a:r>
            <a:r>
              <a:rPr lang="de-DE" dirty="0" smtClean="0"/>
              <a:t>), </a:t>
            </a:r>
            <a:r>
              <a:rPr lang="de-DE" dirty="0"/>
              <a:t>SI570/Si571 (10-945 MHZ I2C, DSPLL</a:t>
            </a:r>
            <a:r>
              <a:rPr lang="de-DE" dirty="0" smtClean="0"/>
              <a:t>), </a:t>
            </a:r>
            <a:r>
              <a:rPr lang="de-DE" dirty="0"/>
              <a:t>SI564 (0.2-3000 MHz, I2C, DSPLL</a:t>
            </a:r>
            <a:r>
              <a:rPr lang="de-DE" dirty="0" smtClean="0"/>
              <a:t>), </a:t>
            </a:r>
            <a:r>
              <a:rPr lang="de-DE" dirty="0"/>
              <a:t>LMK61E2 (10-1000MHZ, I2C</a:t>
            </a:r>
            <a:r>
              <a:rPr lang="de-DE" dirty="0" smtClean="0"/>
              <a:t>), </a:t>
            </a:r>
            <a:r>
              <a:rPr lang="de-DE" dirty="0"/>
              <a:t>MAX2870 (23.5-6000 MHz, SPI, PLL</a:t>
            </a:r>
            <a:r>
              <a:rPr lang="de-DE" dirty="0" smtClean="0"/>
              <a:t>), </a:t>
            </a:r>
            <a:r>
              <a:rPr lang="de-DE" dirty="0"/>
              <a:t>ADF5355(54-6800/13600 MHz, SPI, PLL</a:t>
            </a:r>
            <a:r>
              <a:rPr lang="de-DE" dirty="0" smtClean="0"/>
              <a:t>). </a:t>
            </a:r>
            <a:r>
              <a:rPr lang="de-DE" dirty="0"/>
              <a:t>Um ein möglichst labortaugliches Messgerät entwickeln zu können, habe ich mich daher intensiv mit dem bei </a:t>
            </a:r>
            <a:r>
              <a:rPr lang="de-DE" dirty="0" err="1"/>
              <a:t>PLL‘s</a:t>
            </a:r>
            <a:r>
              <a:rPr lang="de-DE" dirty="0"/>
              <a:t> konstruktionsbedingtem </a:t>
            </a:r>
            <a:r>
              <a:rPr lang="de-DE" dirty="0" err="1"/>
              <a:t>Jitter</a:t>
            </a:r>
            <a:r>
              <a:rPr lang="de-DE" dirty="0"/>
              <a:t> bzw. Phasenrauschen beschäftigt.</a:t>
            </a:r>
            <a:endParaRPr lang="en-US" dirty="0"/>
          </a:p>
        </p:txBody>
      </p:sp>
    </p:spTree>
    <p:extLst>
      <p:ext uri="{BB962C8B-B14F-4D97-AF65-F5344CB8AC3E}">
        <p14:creationId xmlns:p14="http://schemas.microsoft.com/office/powerpoint/2010/main" val="545414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048000" y="2136339"/>
            <a:ext cx="6096000" cy="3139321"/>
          </a:xfrm>
          <a:prstGeom prst="rect">
            <a:avLst/>
          </a:prstGeom>
        </p:spPr>
        <p:txBody>
          <a:bodyPr>
            <a:spAutoFit/>
          </a:bodyPr>
          <a:lstStyle/>
          <a:p>
            <a:pPr algn="just"/>
            <a:r>
              <a:rPr lang="de-AT" dirty="0">
                <a:latin typeface="Calibri" panose="020F0502020204030204" pitchFamily="34" charset="0"/>
                <a:ea typeface="Times New Roman" panose="02020603050405020304" pitchFamily="18" charset="0"/>
              </a:rPr>
              <a:t>Es war mir deshalb ein persönliches Anliegen, eine Schaltung mit besonders geringem Phasenrauschen zu entwickeln und ich entschied mich für das IC SI564AAAA000112ABG von Silicon Labs, ein Ultra Low </a:t>
            </a:r>
            <a:r>
              <a:rPr lang="de-AT" dirty="0" err="1">
                <a:latin typeface="Calibri" panose="020F0502020204030204" pitchFamily="34" charset="0"/>
                <a:ea typeface="Times New Roman" panose="02020603050405020304" pitchFamily="18" charset="0"/>
              </a:rPr>
              <a:t>Jitter</a:t>
            </a:r>
            <a:r>
              <a:rPr lang="de-AT" dirty="0">
                <a:latin typeface="Calibri" panose="020F0502020204030204" pitchFamily="34" charset="0"/>
                <a:ea typeface="Times New Roman" panose="02020603050405020304" pitchFamily="18" charset="0"/>
              </a:rPr>
              <a:t> I2C </a:t>
            </a:r>
            <a:r>
              <a:rPr lang="de-AT" dirty="0" err="1">
                <a:latin typeface="Calibri" panose="020F0502020204030204" pitchFamily="34" charset="0"/>
                <a:ea typeface="Times New Roman" panose="02020603050405020304" pitchFamily="18" charset="0"/>
              </a:rPr>
              <a:t>Programmable</a:t>
            </a:r>
            <a:r>
              <a:rPr lang="de-AT" dirty="0">
                <a:latin typeface="Calibri" panose="020F0502020204030204" pitchFamily="34" charset="0"/>
                <a:ea typeface="Times New Roman" panose="02020603050405020304" pitchFamily="18" charset="0"/>
              </a:rPr>
              <a:t> XO (90 </a:t>
            </a:r>
            <a:r>
              <a:rPr lang="de-AT" dirty="0" err="1">
                <a:latin typeface="Calibri" panose="020F0502020204030204" pitchFamily="34" charset="0"/>
                <a:ea typeface="Times New Roman" panose="02020603050405020304" pitchFamily="18" charset="0"/>
              </a:rPr>
              <a:t>fs</a:t>
            </a:r>
            <a:r>
              <a:rPr lang="de-AT" dirty="0">
                <a:latin typeface="Calibri" panose="020F0502020204030204" pitchFamily="34" charset="0"/>
                <a:ea typeface="Times New Roman" panose="02020603050405020304" pitchFamily="18" charset="0"/>
              </a:rPr>
              <a:t>), 0.2-3000 MHz. Diese DSPLL (Digital Signal Processing Phase </a:t>
            </a:r>
            <a:r>
              <a:rPr lang="de-AT" dirty="0" err="1">
                <a:latin typeface="Calibri" panose="020F0502020204030204" pitchFamily="34" charset="0"/>
                <a:ea typeface="Times New Roman" panose="02020603050405020304" pitchFamily="18" charset="0"/>
              </a:rPr>
              <a:t>Locked</a:t>
            </a:r>
            <a:r>
              <a:rPr lang="de-AT" dirty="0">
                <a:latin typeface="Calibri" panose="020F0502020204030204" pitchFamily="34" charset="0"/>
                <a:ea typeface="Times New Roman" panose="02020603050405020304" pitchFamily="18" charset="0"/>
              </a:rPr>
              <a:t> Loop) hat ein sehr geringes Phasenrauschen über den gesamten </a:t>
            </a:r>
            <a:r>
              <a:rPr lang="de-AT" dirty="0" smtClean="0">
                <a:latin typeface="Calibri" panose="020F0502020204030204" pitchFamily="34" charset="0"/>
                <a:ea typeface="Times New Roman" panose="02020603050405020304" pitchFamily="18" charset="0"/>
              </a:rPr>
              <a:t>Frequenzbereich (90 </a:t>
            </a:r>
            <a:r>
              <a:rPr lang="de-AT" dirty="0" err="1" smtClean="0">
                <a:latin typeface="Calibri" panose="020F0502020204030204" pitchFamily="34" charset="0"/>
                <a:ea typeface="Times New Roman" panose="02020603050405020304" pitchFamily="18" charset="0"/>
              </a:rPr>
              <a:t>fs</a:t>
            </a:r>
            <a:r>
              <a:rPr lang="de-AT" dirty="0" smtClean="0">
                <a:latin typeface="Calibri" panose="020F0502020204030204" pitchFamily="34" charset="0"/>
                <a:ea typeface="Times New Roman" panose="02020603050405020304" pitchFamily="18" charset="0"/>
              </a:rPr>
              <a:t>), </a:t>
            </a:r>
            <a:r>
              <a:rPr lang="de-AT" dirty="0">
                <a:latin typeface="Calibri" panose="020F0502020204030204" pitchFamily="34" charset="0"/>
                <a:ea typeface="Times New Roman" panose="02020603050405020304" pitchFamily="18" charset="0"/>
              </a:rPr>
              <a:t>ist über den I2C Bus programmierbar und gegen Rauschen der Eingangsspannung relativ immun. Die </a:t>
            </a:r>
            <a:r>
              <a:rPr lang="de-AT" dirty="0" smtClean="0">
                <a:latin typeface="Calibri" panose="020F0502020204030204" pitchFamily="34" charset="0"/>
                <a:ea typeface="Times New Roman" panose="02020603050405020304" pitchFamily="18" charset="0"/>
              </a:rPr>
              <a:t>Frequenz kann auf &gt; 1ppb genau programmiert werden, die Frequenzstabilität </a:t>
            </a:r>
            <a:r>
              <a:rPr lang="de-AT" dirty="0">
                <a:latin typeface="Calibri" panose="020F0502020204030204" pitchFamily="34" charset="0"/>
                <a:ea typeface="Times New Roman" panose="02020603050405020304" pitchFamily="18" charset="0"/>
              </a:rPr>
              <a:t>liegt bei maximal 20 </a:t>
            </a:r>
            <a:r>
              <a:rPr lang="de-AT" dirty="0" smtClean="0">
                <a:latin typeface="Calibri" panose="020F0502020204030204" pitchFamily="34" charset="0"/>
                <a:ea typeface="Times New Roman" panose="02020603050405020304" pitchFamily="18" charset="0"/>
              </a:rPr>
              <a:t>– 50 ppm</a:t>
            </a:r>
            <a:r>
              <a:rPr lang="de-AT" dirty="0">
                <a:latin typeface="Calibri" panose="020F0502020204030204" pitchFamily="34" charset="0"/>
                <a:ea typeface="Times New Roman" panose="02020603050405020304" pitchFamily="18" charset="0"/>
              </a:rPr>
              <a:t>. </a:t>
            </a:r>
            <a:endParaRPr lang="en-US" dirty="0"/>
          </a:p>
        </p:txBody>
      </p:sp>
    </p:spTree>
    <p:extLst>
      <p:ext uri="{BB962C8B-B14F-4D97-AF65-F5344CB8AC3E}">
        <p14:creationId xmlns:p14="http://schemas.microsoft.com/office/powerpoint/2010/main" val="1658730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684660" y="66503"/>
            <a:ext cx="8420548" cy="6708370"/>
          </a:xfrm>
          <a:prstGeom prst="rect">
            <a:avLst/>
          </a:prstGeom>
        </p:spPr>
      </p:pic>
    </p:spTree>
    <p:extLst>
      <p:ext uri="{BB962C8B-B14F-4D97-AF65-F5344CB8AC3E}">
        <p14:creationId xmlns:p14="http://schemas.microsoft.com/office/powerpoint/2010/main" val="2248145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2" cstate="print">
            <a:extLst>
              <a:ext uri="{28A0092B-C50C-407E-A947-70E740481C1C}">
                <a14:useLocalDpi xmlns:a14="http://schemas.microsoft.com/office/drawing/2010/main" val="0"/>
              </a:ext>
            </a:extLst>
          </a:blip>
          <a:stretch>
            <a:fillRect/>
          </a:stretch>
        </p:blipFill>
        <p:spPr>
          <a:xfrm>
            <a:off x="2799369" y="672849"/>
            <a:ext cx="5638049" cy="1804901"/>
          </a:xfrm>
          <a:prstGeom prst="rect">
            <a:avLst/>
          </a:prstGeom>
        </p:spPr>
      </p:pic>
      <p:sp>
        <p:nvSpPr>
          <p:cNvPr id="3" name="Textfeld 2"/>
          <p:cNvSpPr txBox="1"/>
          <p:nvPr/>
        </p:nvSpPr>
        <p:spPr>
          <a:xfrm>
            <a:off x="3624349" y="149629"/>
            <a:ext cx="3931920" cy="523220"/>
          </a:xfrm>
          <a:prstGeom prst="rect">
            <a:avLst/>
          </a:prstGeom>
          <a:noFill/>
        </p:spPr>
        <p:txBody>
          <a:bodyPr wrap="square" rtlCol="0">
            <a:spAutoFit/>
          </a:bodyPr>
          <a:lstStyle/>
          <a:p>
            <a:r>
              <a:rPr lang="de-DE" sz="2800" b="1" dirty="0" smtClean="0"/>
              <a:t>Blockschaltbild SI564</a:t>
            </a:r>
            <a:endParaRPr lang="en-US" sz="2800" b="1" dirty="0"/>
          </a:p>
        </p:txBody>
      </p:sp>
      <mc:AlternateContent xmlns:mc="http://schemas.openxmlformats.org/markup-compatibility/2006" xmlns:a14="http://schemas.microsoft.com/office/drawing/2010/main">
        <mc:Choice Requires="a14">
          <p:sp>
            <p:nvSpPr>
              <p:cNvPr id="4" name="Textfeld 3"/>
              <p:cNvSpPr txBox="1"/>
              <p:nvPr/>
            </p:nvSpPr>
            <p:spPr>
              <a:xfrm>
                <a:off x="4563687" y="2668386"/>
                <a:ext cx="7464829" cy="4524315"/>
              </a:xfrm>
              <a:prstGeom prst="rect">
                <a:avLst/>
              </a:prstGeom>
              <a:noFill/>
            </p:spPr>
            <p:txBody>
              <a:bodyPr wrap="square" rtlCol="0">
                <a:spAutoFit/>
              </a:bodyPr>
              <a:lstStyle/>
              <a:p>
                <a:pPr algn="just"/>
                <a:r>
                  <a:rPr lang="de-DE" dirty="0" smtClean="0"/>
                  <a:t>Das interne </a:t>
                </a:r>
                <a:r>
                  <a:rPr lang="de-DE" dirty="0"/>
                  <a:t>Blockschaltbild zeigt recht gut den Aufbau: Der sonst in PLLs übliche VCO wird durch einen DCO (Digital </a:t>
                </a:r>
                <a:r>
                  <a:rPr lang="de-DE" dirty="0" err="1"/>
                  <a:t>Controlled</a:t>
                </a:r>
                <a:r>
                  <a:rPr lang="de-DE" dirty="0"/>
                  <a:t> </a:t>
                </a:r>
                <a:r>
                  <a:rPr lang="de-DE" dirty="0" err="1"/>
                  <a:t>Oscillator</a:t>
                </a:r>
                <a:r>
                  <a:rPr lang="de-DE" dirty="0"/>
                  <a:t>) ersetzt. Dabei wird die Oszillatorgrundfrequenz von 152.6 MHz in der ersten PLL (</a:t>
                </a:r>
                <a:r>
                  <a:rPr lang="de-DE" dirty="0" err="1"/>
                  <a:t>Inner</a:t>
                </a:r>
                <a:r>
                  <a:rPr lang="de-DE" dirty="0"/>
                  <a:t> Loop) zuerst mit fraktionellen Multiplikatoren (Werte von 70,773 bis </a:t>
                </a:r>
                <a:r>
                  <a:rPr lang="de-AT" dirty="0"/>
                  <a:t>85.99 </a:t>
                </a:r>
                <a:r>
                  <a:rPr lang="de-DE" dirty="0"/>
                  <a:t>des FBDIV sind möglich) auf 10.8-</a:t>
                </a:r>
                <a:r>
                  <a:rPr lang="de-AT" dirty="0"/>
                  <a:t>13.122222022 </a:t>
                </a:r>
                <a:r>
                  <a:rPr lang="de-DE" dirty="0"/>
                  <a:t>GHZ gebracht, und </a:t>
                </a:r>
                <a:r>
                  <a:rPr lang="de-DE" dirty="0" smtClean="0"/>
                  <a:t>anschließend </a:t>
                </a:r>
                <a:r>
                  <a:rPr lang="de-DE" dirty="0"/>
                  <a:t>nach Teilung durch die Frequenzteiler HSDIV und LSDIV in der </a:t>
                </a:r>
                <a:r>
                  <a:rPr lang="de-DE" dirty="0" err="1"/>
                  <a:t>Outer</a:t>
                </a:r>
                <a:r>
                  <a:rPr lang="de-DE" dirty="0"/>
                  <a:t> Loop mit der DCO Frequenz verglichen. Das Ausgangssignal wird anschließend noch verstärkt. Somit lässt sich jede Frequenz von 0.2-3000 MHz in 1 HZ Schritten erzeugen, an den beiden Ausgängen liegt das gewünschte Signal (</a:t>
                </a:r>
                <a:r>
                  <a:rPr lang="de-AT" dirty="0" smtClean="0"/>
                  <a:t>LVPECL= Low </a:t>
                </a:r>
                <a:r>
                  <a:rPr lang="de-AT" dirty="0" err="1" smtClean="0"/>
                  <a:t>Voltage</a:t>
                </a:r>
                <a:r>
                  <a:rPr lang="de-AT" dirty="0" smtClean="0"/>
                  <a:t> Positive Emitter </a:t>
                </a:r>
                <a:r>
                  <a:rPr lang="de-AT" dirty="0" err="1" smtClean="0"/>
                  <a:t>Cuppled</a:t>
                </a:r>
                <a:r>
                  <a:rPr lang="de-AT" dirty="0" smtClean="0"/>
                  <a:t> </a:t>
                </a:r>
                <a:r>
                  <a:rPr lang="de-AT" dirty="0" err="1" smtClean="0"/>
                  <a:t>Logic</a:t>
                </a:r>
                <a:r>
                  <a:rPr lang="de-AT" dirty="0" smtClean="0"/>
                  <a:t>)</a:t>
                </a:r>
                <a:r>
                  <a:rPr lang="de-DE" dirty="0" smtClean="0"/>
                  <a:t> gleichphasig </a:t>
                </a:r>
                <a:r>
                  <a:rPr lang="de-DE" dirty="0"/>
                  <a:t>mit einer Spannung von </a:t>
                </a:r>
                <a:r>
                  <a:rPr lang="de-DE" dirty="0" smtClean="0"/>
                  <a:t>1.6 LOW und 2.4 V HIGH an, somit ergibt sich eine nutzbare Amplitude von ca. 0.8 V und 0.566 V</a:t>
                </a:r>
                <a14:m>
                  <m:oMath xmlns:m="http://schemas.openxmlformats.org/officeDocument/2006/math">
                    <m:r>
                      <a:rPr lang="de-DE" b="0" i="1" smtClean="0">
                        <a:latin typeface="Cambria Math" panose="02040503050406030204" pitchFamily="18" charset="0"/>
                      </a:rPr>
                      <m:t>𝑒𝑓𝑓</m:t>
                    </m:r>
                  </m:oMath>
                </a14:m>
                <a:r>
                  <a:rPr lang="de-DE" dirty="0" smtClean="0"/>
                  <a:t> bei 3V3 VDD.</a:t>
                </a:r>
                <a:r>
                  <a:rPr lang="de-DE" dirty="0"/>
                  <a:t/>
                </a:r>
                <a:br>
                  <a:rPr lang="de-DE" dirty="0"/>
                </a:br>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4563687" y="2668386"/>
                <a:ext cx="7464829" cy="4524315"/>
              </a:xfrm>
              <a:prstGeom prst="rect">
                <a:avLst/>
              </a:prstGeom>
              <a:blipFill>
                <a:blip r:embed="rId3"/>
                <a:stretch>
                  <a:fillRect l="-735" t="-809" r="-735"/>
                </a:stretch>
              </a:blipFill>
            </p:spPr>
            <p:txBody>
              <a:bodyPr/>
              <a:lstStyle/>
              <a:p>
                <a:r>
                  <a:rPr lang="en-US">
                    <a:noFill/>
                  </a:rPr>
                  <a:t> </a:t>
                </a:r>
              </a:p>
            </p:txBody>
          </p:sp>
        </mc:Fallback>
      </mc:AlternateContent>
      <p:pic>
        <p:nvPicPr>
          <p:cNvPr id="5" name="Grafik 4"/>
          <p:cNvPicPr/>
          <p:nvPr/>
        </p:nvPicPr>
        <p:blipFill>
          <a:blip r:embed="rId4">
            <a:extLst>
              <a:ext uri="{28A0092B-C50C-407E-A947-70E740481C1C}">
                <a14:useLocalDpi xmlns:a14="http://schemas.microsoft.com/office/drawing/2010/main" val="0"/>
              </a:ext>
            </a:extLst>
          </a:blip>
          <a:stretch>
            <a:fillRect/>
          </a:stretch>
        </p:blipFill>
        <p:spPr>
          <a:xfrm>
            <a:off x="693506" y="2668386"/>
            <a:ext cx="3240405" cy="3383280"/>
          </a:xfrm>
          <a:prstGeom prst="rect">
            <a:avLst/>
          </a:prstGeom>
        </p:spPr>
      </p:pic>
    </p:spTree>
    <p:extLst>
      <p:ext uri="{BB962C8B-B14F-4D97-AF65-F5344CB8AC3E}">
        <p14:creationId xmlns:p14="http://schemas.microsoft.com/office/powerpoint/2010/main" val="990948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feld 1"/>
              <p:cNvSpPr txBox="1"/>
              <p:nvPr/>
            </p:nvSpPr>
            <p:spPr>
              <a:xfrm>
                <a:off x="1294015" y="615142"/>
                <a:ext cx="8639695" cy="4656468"/>
              </a:xfrm>
              <a:prstGeom prst="rect">
                <a:avLst/>
              </a:prstGeom>
              <a:noFill/>
            </p:spPr>
            <p:txBody>
              <a:bodyPr wrap="square" rtlCol="0">
                <a:spAutoFit/>
              </a:bodyPr>
              <a:lstStyle/>
              <a:p>
                <a:r>
                  <a:rPr lang="de-DE" dirty="0"/>
                  <a:t>Anhand des Blockschaltbildes kann man sich bereits vorstellen, dass das Erreichen einer bestimmten Ausgangsfrequenz einige mathematische Überlegungen erfordert, die später auch in die Programmierung durch </a:t>
                </a:r>
                <a:r>
                  <a:rPr lang="de-DE" dirty="0" err="1"/>
                  <a:t>Raspberry</a:t>
                </a:r>
                <a:r>
                  <a:rPr lang="de-DE" dirty="0"/>
                  <a:t>, </a:t>
                </a:r>
                <a:r>
                  <a:rPr lang="de-DE" dirty="0" err="1"/>
                  <a:t>Arduino</a:t>
                </a:r>
                <a:r>
                  <a:rPr lang="de-DE" dirty="0"/>
                  <a:t>, </a:t>
                </a:r>
                <a:r>
                  <a:rPr lang="de-DE" dirty="0" err="1"/>
                  <a:t>Pc</a:t>
                </a:r>
                <a:r>
                  <a:rPr lang="de-DE" dirty="0"/>
                  <a:t> und Co.  einfließen müssen:</a:t>
                </a:r>
                <a:br>
                  <a:rPr lang="de-DE" dirty="0"/>
                </a:br>
                <a:r>
                  <a:rPr lang="de-DE" b="1" dirty="0"/>
                  <a:t> </a:t>
                </a:r>
                <a14:m>
                  <m:oMath xmlns:m="http://schemas.openxmlformats.org/officeDocument/2006/math">
                    <m:sSub>
                      <m:sSubPr>
                        <m:ctrlPr>
                          <a:rPr lang="en-US" b="1" i="1">
                            <a:latin typeface="Cambria Math" panose="02040503050406030204" pitchFamily="18" charset="0"/>
                          </a:rPr>
                        </m:ctrlPr>
                      </m:sSubPr>
                      <m:e>
                        <m:r>
                          <a:rPr lang="de-DE" b="1" i="1">
                            <a:latin typeface="Cambria Math" panose="02040503050406030204" pitchFamily="18" charset="0"/>
                          </a:rPr>
                          <m:t>𝑭</m:t>
                        </m:r>
                      </m:e>
                      <m:sub>
                        <m:r>
                          <a:rPr lang="de-DE" b="1" i="1">
                            <a:latin typeface="Cambria Math" panose="02040503050406030204" pitchFamily="18" charset="0"/>
                          </a:rPr>
                          <m:t>𝒗𝒄𝒐</m:t>
                        </m:r>
                      </m:sub>
                    </m:sSub>
                    <m:r>
                      <a:rPr lang="de-DE" b="1" i="1">
                        <a:latin typeface="Cambria Math" panose="02040503050406030204" pitchFamily="18" charset="0"/>
                      </a:rPr>
                      <m:t>=</m:t>
                    </m:r>
                    <m:sSub>
                      <m:sSubPr>
                        <m:ctrlPr>
                          <a:rPr lang="en-US" b="1" i="1">
                            <a:latin typeface="Cambria Math" panose="02040503050406030204" pitchFamily="18" charset="0"/>
                          </a:rPr>
                        </m:ctrlPr>
                      </m:sSubPr>
                      <m:e>
                        <m:r>
                          <a:rPr lang="de-DE" b="1" i="1">
                            <a:latin typeface="Cambria Math" panose="02040503050406030204" pitchFamily="18" charset="0"/>
                          </a:rPr>
                          <m:t>𝑭</m:t>
                        </m:r>
                      </m:e>
                      <m:sub>
                        <m:r>
                          <a:rPr lang="de-DE" b="1" i="1">
                            <a:latin typeface="Cambria Math" panose="02040503050406030204" pitchFamily="18" charset="0"/>
                          </a:rPr>
                          <m:t>𝒐𝒔𝒄</m:t>
                        </m:r>
                      </m:sub>
                    </m:sSub>
                    <m:r>
                      <a:rPr lang="de-DE" b="1" i="1">
                        <a:latin typeface="Cambria Math" panose="02040503050406030204" pitchFamily="18" charset="0"/>
                      </a:rPr>
                      <m:t> </m:t>
                    </m:r>
                    <m:r>
                      <a:rPr lang="de-DE" b="1" i="1">
                        <a:latin typeface="Cambria Math" panose="02040503050406030204" pitchFamily="18" charset="0"/>
                      </a:rPr>
                      <m:t>𝒙</m:t>
                    </m:r>
                    <m:r>
                      <a:rPr lang="de-DE" b="1" i="1">
                        <a:latin typeface="Cambria Math" panose="02040503050406030204" pitchFamily="18" charset="0"/>
                      </a:rPr>
                      <m:t> </m:t>
                    </m:r>
                    <m:r>
                      <a:rPr lang="de-DE" b="1" i="1">
                        <a:latin typeface="Cambria Math" panose="02040503050406030204" pitchFamily="18" charset="0"/>
                      </a:rPr>
                      <m:t>𝑭𝑩𝑫𝑰𝑽</m:t>
                    </m:r>
                  </m:oMath>
                </a14:m>
                <a:r>
                  <a:rPr lang="de-DE" dirty="0"/>
                  <a:t> legt die Frequenz des VCO in Abhängigkeit der Oszillatorgrundfrequenz fest,  die Ausgangsfrequenz wird durch die Formel </a:t>
                </a:r>
                <a14:m>
                  <m:oMath xmlns:m="http://schemas.openxmlformats.org/officeDocument/2006/math">
                    <m:sSub>
                      <m:sSubPr>
                        <m:ctrlPr>
                          <a:rPr lang="en-US" b="1" i="1">
                            <a:latin typeface="Cambria Math" panose="02040503050406030204" pitchFamily="18" charset="0"/>
                          </a:rPr>
                        </m:ctrlPr>
                      </m:sSubPr>
                      <m:e>
                        <m:r>
                          <a:rPr lang="de-DE" b="1" i="1">
                            <a:latin typeface="Cambria Math" panose="02040503050406030204" pitchFamily="18" charset="0"/>
                          </a:rPr>
                          <m:t>𝑭</m:t>
                        </m:r>
                      </m:e>
                      <m:sub>
                        <m:r>
                          <a:rPr lang="de-DE" b="1" i="1">
                            <a:latin typeface="Cambria Math" panose="02040503050406030204" pitchFamily="18" charset="0"/>
                          </a:rPr>
                          <m:t>𝒐𝒖𝒕</m:t>
                        </m:r>
                      </m:sub>
                    </m:sSub>
                    <m:r>
                      <a:rPr lang="de-DE" b="1" i="1">
                        <a:latin typeface="Cambria Math" panose="02040503050406030204" pitchFamily="18" charset="0"/>
                      </a:rPr>
                      <m:t>=</m:t>
                    </m:r>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de-DE" b="1" i="1">
                                <a:latin typeface="Cambria Math" panose="02040503050406030204" pitchFamily="18" charset="0"/>
                              </a:rPr>
                              <m:t>𝑭</m:t>
                            </m:r>
                          </m:e>
                          <m:sub>
                            <m:r>
                              <a:rPr lang="de-DE" b="1" i="1">
                                <a:latin typeface="Cambria Math" panose="02040503050406030204" pitchFamily="18" charset="0"/>
                              </a:rPr>
                              <m:t>𝒗𝒄𝒐</m:t>
                            </m:r>
                          </m:sub>
                        </m:sSub>
                      </m:num>
                      <m:den>
                        <m:r>
                          <a:rPr lang="de-DE" b="1" i="1">
                            <a:latin typeface="Cambria Math" panose="02040503050406030204" pitchFamily="18" charset="0"/>
                          </a:rPr>
                          <m:t>𝑯𝑺𝑫𝑰𝑽</m:t>
                        </m:r>
                        <m:r>
                          <a:rPr lang="de-DE" b="1" i="1">
                            <a:latin typeface="Cambria Math" panose="02040503050406030204" pitchFamily="18" charset="0"/>
                          </a:rPr>
                          <m:t> </m:t>
                        </m:r>
                        <m:r>
                          <a:rPr lang="de-DE" b="1" i="1">
                            <a:latin typeface="Cambria Math" panose="02040503050406030204" pitchFamily="18" charset="0"/>
                          </a:rPr>
                          <m:t>𝒙</m:t>
                        </m:r>
                        <m:r>
                          <a:rPr lang="de-DE" b="1" i="1">
                            <a:latin typeface="Cambria Math" panose="02040503050406030204" pitchFamily="18" charset="0"/>
                          </a:rPr>
                          <m:t> </m:t>
                        </m:r>
                        <m:r>
                          <a:rPr lang="de-DE" b="1" i="1">
                            <a:latin typeface="Cambria Math" panose="02040503050406030204" pitchFamily="18" charset="0"/>
                          </a:rPr>
                          <m:t>𝑳𝑺𝑫𝑰𝑽</m:t>
                        </m:r>
                      </m:den>
                    </m:f>
                  </m:oMath>
                </a14:m>
                <a:r>
                  <a:rPr lang="de-DE" dirty="0"/>
                  <a:t> bestimmt. Somit ergibt sich </a:t>
                </a:r>
                <a14:m>
                  <m:oMath xmlns:m="http://schemas.openxmlformats.org/officeDocument/2006/math">
                    <m:sSub>
                      <m:sSubPr>
                        <m:ctrlPr>
                          <a:rPr lang="en-US" b="1" i="1">
                            <a:latin typeface="Cambria Math" panose="02040503050406030204" pitchFamily="18" charset="0"/>
                          </a:rPr>
                        </m:ctrlPr>
                      </m:sSubPr>
                      <m:e>
                        <m:r>
                          <a:rPr lang="de-DE" b="1" i="1">
                            <a:latin typeface="Cambria Math" panose="02040503050406030204" pitchFamily="18" charset="0"/>
                          </a:rPr>
                          <m:t>𝑭</m:t>
                        </m:r>
                      </m:e>
                      <m:sub>
                        <m:r>
                          <a:rPr lang="de-DE" b="1" i="1">
                            <a:latin typeface="Cambria Math" panose="02040503050406030204" pitchFamily="18" charset="0"/>
                          </a:rPr>
                          <m:t>𝒐𝒖𝒕</m:t>
                        </m:r>
                      </m:sub>
                    </m:sSub>
                  </m:oMath>
                </a14:m>
                <a:r>
                  <a:rPr lang="de-DE" b="1" dirty="0"/>
                  <a:t> = </a:t>
                </a:r>
                <a14:m>
                  <m:oMath xmlns:m="http://schemas.openxmlformats.org/officeDocument/2006/math">
                    <m:f>
                      <m:fPr>
                        <m:ctrlPr>
                          <a:rPr lang="en-US" b="1" i="1">
                            <a:latin typeface="Cambria Math" panose="02040503050406030204" pitchFamily="18" charset="0"/>
                          </a:rPr>
                        </m:ctrlPr>
                      </m:fPr>
                      <m:num>
                        <m:sSub>
                          <m:sSubPr>
                            <m:ctrlPr>
                              <a:rPr lang="en-US" b="1" i="1">
                                <a:latin typeface="Cambria Math" panose="02040503050406030204" pitchFamily="18" charset="0"/>
                              </a:rPr>
                            </m:ctrlPr>
                          </m:sSubPr>
                          <m:e>
                            <m:r>
                              <a:rPr lang="de-DE" b="1" i="1">
                                <a:latin typeface="Cambria Math" panose="02040503050406030204" pitchFamily="18" charset="0"/>
                              </a:rPr>
                              <m:t>𝑭</m:t>
                            </m:r>
                          </m:e>
                          <m:sub>
                            <m:r>
                              <a:rPr lang="de-DE" b="1" i="1">
                                <a:latin typeface="Cambria Math" panose="02040503050406030204" pitchFamily="18" charset="0"/>
                              </a:rPr>
                              <m:t>𝒐𝒔𝒄</m:t>
                            </m:r>
                            <m:r>
                              <a:rPr lang="de-DE" b="1" i="1">
                                <a:latin typeface="Cambria Math" panose="02040503050406030204" pitchFamily="18" charset="0"/>
                              </a:rPr>
                              <m:t> </m:t>
                            </m:r>
                            <m:r>
                              <a:rPr lang="de-DE" b="1" i="1">
                                <a:latin typeface="Cambria Math" panose="02040503050406030204" pitchFamily="18" charset="0"/>
                              </a:rPr>
                              <m:t>𝑭𝑩𝑫𝑰𝑽</m:t>
                            </m:r>
                          </m:sub>
                        </m:sSub>
                      </m:num>
                      <m:den>
                        <m:r>
                          <a:rPr lang="de-DE" b="1" i="1">
                            <a:latin typeface="Cambria Math" panose="02040503050406030204" pitchFamily="18" charset="0"/>
                          </a:rPr>
                          <m:t>𝑯𝑺𝑫𝑰𝑽</m:t>
                        </m:r>
                        <m:r>
                          <a:rPr lang="de-DE" b="1" i="1">
                            <a:latin typeface="Cambria Math" panose="02040503050406030204" pitchFamily="18" charset="0"/>
                          </a:rPr>
                          <m:t> </m:t>
                        </m:r>
                        <m:r>
                          <a:rPr lang="de-DE" b="1" i="1">
                            <a:latin typeface="Cambria Math" panose="02040503050406030204" pitchFamily="18" charset="0"/>
                          </a:rPr>
                          <m:t>𝑳𝑺𝑫𝑰𝑽</m:t>
                        </m:r>
                      </m:den>
                    </m:f>
                  </m:oMath>
                </a14:m>
                <a:r>
                  <a:rPr lang="de-DE" b="1" dirty="0"/>
                  <a:t>  </a:t>
                </a:r>
                <a:r>
                  <a:rPr lang="de-DE" dirty="0" smtClean="0"/>
                  <a:t>. Der </a:t>
                </a:r>
                <a:r>
                  <a:rPr lang="de-DE" dirty="0"/>
                  <a:t>HSDIV Teiler kann ganzzahlige Werte von 4-2046 annehmen, der LSDIV Teiler Potenzen von 2, also Werte von </a:t>
                </a:r>
                <a14:m>
                  <m:oMath xmlns:m="http://schemas.openxmlformats.org/officeDocument/2006/math">
                    <m:sSup>
                      <m:sSupPr>
                        <m:ctrlPr>
                          <a:rPr lang="en-US" i="1">
                            <a:latin typeface="Cambria Math" panose="02040503050406030204" pitchFamily="18" charset="0"/>
                          </a:rPr>
                        </m:ctrlPr>
                      </m:sSupPr>
                      <m:e>
                        <m:r>
                          <a:rPr lang="de-DE" i="1">
                            <a:latin typeface="Cambria Math" panose="02040503050406030204" pitchFamily="18" charset="0"/>
                          </a:rPr>
                          <m:t>2</m:t>
                        </m:r>
                      </m:e>
                      <m:sup>
                        <m:r>
                          <a:rPr lang="de-DE" i="1">
                            <a:latin typeface="Cambria Math" panose="02040503050406030204" pitchFamily="18" charset="0"/>
                          </a:rPr>
                          <m:t>0</m:t>
                        </m:r>
                      </m:sup>
                    </m:sSup>
                  </m:oMath>
                </a14:m>
                <a:r>
                  <a:rPr lang="de-DE" dirty="0"/>
                  <a:t>  bis </a:t>
                </a:r>
                <a14:m>
                  <m:oMath xmlns:m="http://schemas.openxmlformats.org/officeDocument/2006/math">
                    <m:sSup>
                      <m:sSupPr>
                        <m:ctrlPr>
                          <a:rPr lang="en-US" i="1">
                            <a:latin typeface="Cambria Math" panose="02040503050406030204" pitchFamily="18" charset="0"/>
                          </a:rPr>
                        </m:ctrlPr>
                      </m:sSupPr>
                      <m:e>
                        <m:r>
                          <a:rPr lang="de-DE" i="1">
                            <a:latin typeface="Cambria Math" panose="02040503050406030204" pitchFamily="18" charset="0"/>
                          </a:rPr>
                          <m:t>2</m:t>
                        </m:r>
                      </m:e>
                      <m:sup>
                        <m:r>
                          <a:rPr lang="de-DE" i="1">
                            <a:latin typeface="Cambria Math" panose="02040503050406030204" pitchFamily="18" charset="0"/>
                          </a:rPr>
                          <m:t>5</m:t>
                        </m:r>
                      </m:sup>
                    </m:sSup>
                  </m:oMath>
                </a14:m>
                <a:r>
                  <a:rPr lang="de-DE" dirty="0"/>
                  <a:t> (1, 2, 4, 8, 16 und 32). Da der DCO und die Teiler aber nicht beliebig programmiert werden können, sind im Programm zur Berechnung einer bestimmten Ausgangsfrequenz später auch einige </a:t>
                </a:r>
                <a:r>
                  <a:rPr lang="de-DE" dirty="0" err="1"/>
                  <a:t>if</a:t>
                </a:r>
                <a:r>
                  <a:rPr lang="de-DE" dirty="0"/>
                  <a:t>/</a:t>
                </a:r>
                <a:r>
                  <a:rPr lang="de-DE" dirty="0" err="1"/>
                  <a:t>else</a:t>
                </a:r>
                <a:r>
                  <a:rPr lang="de-DE" dirty="0"/>
                  <a:t> Entscheidungen und Auf- bzw. Abrunden auf ganzzahlige Teiler erforderlich. Die Programmierung des si564 erfolgt über den i2C Bus, wobei hier ein Procedere zum Beschreiben der Register einzuhalten ist. </a:t>
                </a:r>
                <a:endParaRPr lang="en-US" dirty="0"/>
              </a:p>
              <a:p>
                <a:endParaRPr lang="en-US" dirty="0"/>
              </a:p>
            </p:txBody>
          </p:sp>
        </mc:Choice>
        <mc:Fallback xmlns="">
          <p:sp>
            <p:nvSpPr>
              <p:cNvPr id="2" name="Textfeld 1"/>
              <p:cNvSpPr txBox="1">
                <a:spLocks noRot="1" noChangeAspect="1" noMove="1" noResize="1" noEditPoints="1" noAdjustHandles="1" noChangeArrowheads="1" noChangeShapeType="1" noTextEdit="1"/>
              </p:cNvSpPr>
              <p:nvPr/>
            </p:nvSpPr>
            <p:spPr>
              <a:xfrm>
                <a:off x="1294015" y="615142"/>
                <a:ext cx="8639695" cy="4656468"/>
              </a:xfrm>
              <a:prstGeom prst="rect">
                <a:avLst/>
              </a:prstGeom>
              <a:blipFill>
                <a:blip r:embed="rId2"/>
                <a:stretch>
                  <a:fillRect l="-564" t="-785"/>
                </a:stretch>
              </a:blipFill>
            </p:spPr>
            <p:txBody>
              <a:bodyPr/>
              <a:lstStyle/>
              <a:p>
                <a:r>
                  <a:rPr lang="en-US">
                    <a:noFill/>
                  </a:rPr>
                  <a:t> </a:t>
                </a:r>
              </a:p>
            </p:txBody>
          </p:sp>
        </mc:Fallback>
      </mc:AlternateContent>
    </p:spTree>
    <p:extLst>
      <p:ext uri="{BB962C8B-B14F-4D97-AF65-F5344CB8AC3E}">
        <p14:creationId xmlns:p14="http://schemas.microsoft.com/office/powerpoint/2010/main" val="2824993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82632" y="3624350"/>
            <a:ext cx="11687695" cy="3139321"/>
          </a:xfrm>
          <a:prstGeom prst="rect">
            <a:avLst/>
          </a:prstGeom>
          <a:noFill/>
        </p:spPr>
        <p:txBody>
          <a:bodyPr wrap="square" rtlCol="0">
            <a:spAutoFit/>
          </a:bodyPr>
          <a:lstStyle/>
          <a:p>
            <a:pPr algn="just"/>
            <a:r>
              <a:rPr lang="de-DE" dirty="0"/>
              <a:t>Nach kurzen Recherchen im Internet entschloss ich mich, zur Steuerung einen </a:t>
            </a:r>
            <a:r>
              <a:rPr lang="de-DE" dirty="0" err="1"/>
              <a:t>Arduino</a:t>
            </a:r>
            <a:r>
              <a:rPr lang="de-DE" dirty="0"/>
              <a:t> Due zu verwenden, da er sehr stromsparend ist und eine </a:t>
            </a:r>
            <a:r>
              <a:rPr lang="de-DE" dirty="0" err="1"/>
              <a:t>Atmel</a:t>
            </a:r>
            <a:r>
              <a:rPr lang="de-DE" dirty="0"/>
              <a:t> Cortex M3 32 Bit CPU @84 MHz verwendet, die gerade bei umfangreichen Fließkommaberechnungen teilweise um den Faktor 10-20 schneller ist als der  8 Bit </a:t>
            </a:r>
            <a:r>
              <a:rPr lang="de-AT" dirty="0" err="1"/>
              <a:t>Atmel</a:t>
            </a:r>
            <a:r>
              <a:rPr lang="de-AT" dirty="0"/>
              <a:t> ATmega328</a:t>
            </a:r>
            <a:r>
              <a:rPr lang="de-DE" dirty="0"/>
              <a:t> des </a:t>
            </a:r>
            <a:r>
              <a:rPr lang="de-DE" dirty="0" err="1"/>
              <a:t>Arduino</a:t>
            </a:r>
            <a:r>
              <a:rPr lang="de-DE" dirty="0"/>
              <a:t> Uno @ 16 MHz. Der </a:t>
            </a:r>
            <a:r>
              <a:rPr lang="de-DE" dirty="0" err="1"/>
              <a:t>Arduino</a:t>
            </a:r>
            <a:r>
              <a:rPr lang="de-DE" dirty="0"/>
              <a:t> Due kann ebenso mit einer externen Betriebsspannung von 7-12V versorgt werden, was ihn auch bei Akkubetrieb geeignet erscheinen lässt. Abweichend zu seinem Vorgänger mit 5V TTL-Pegel für alle externen Ein- und Ausgänge verwendet der </a:t>
            </a:r>
            <a:r>
              <a:rPr lang="de-DE" dirty="0" err="1"/>
              <a:t>Arduino</a:t>
            </a:r>
            <a:r>
              <a:rPr lang="de-DE" dirty="0"/>
              <a:t> Due durchgehend 3.3 V für alle Geräte und Busse, was im Schaltungsdesign entsprechend berücksichtigt werden muss. Der </a:t>
            </a:r>
            <a:r>
              <a:rPr lang="de-DE" dirty="0" err="1"/>
              <a:t>Arduino</a:t>
            </a:r>
            <a:r>
              <a:rPr lang="de-DE" dirty="0"/>
              <a:t> Due hat standardmäßig bereits zwei I2C Schnittstellen, 54 Ein- sowie 12 Ausgänge und zwei ADC Wandler mit 12 Bit Auflösung (A. Uno: 14/6 mit 10 Bit). Leider wurde der </a:t>
            </a:r>
            <a:r>
              <a:rPr lang="de-DE" dirty="0" err="1"/>
              <a:t>Arduino</a:t>
            </a:r>
            <a:r>
              <a:rPr lang="de-DE" dirty="0"/>
              <a:t> Due offiziell bereits in Pension geschickt, es existieren aber nach wie vor genügend Klone, die entsprechend günstig erhältlich sind. </a:t>
            </a:r>
            <a:endParaRPr lang="en-US"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6620" y="369397"/>
            <a:ext cx="4953000" cy="3143250"/>
          </a:xfrm>
          <a:prstGeom prst="rect">
            <a:avLst/>
          </a:prstGeom>
        </p:spPr>
      </p:pic>
      <p:sp>
        <p:nvSpPr>
          <p:cNvPr id="4" name="Textfeld 3"/>
          <p:cNvSpPr txBox="1"/>
          <p:nvPr/>
        </p:nvSpPr>
        <p:spPr>
          <a:xfrm>
            <a:off x="9094124" y="1155469"/>
            <a:ext cx="2419003" cy="523220"/>
          </a:xfrm>
          <a:prstGeom prst="rect">
            <a:avLst/>
          </a:prstGeom>
          <a:noFill/>
        </p:spPr>
        <p:txBody>
          <a:bodyPr wrap="square" rtlCol="0">
            <a:spAutoFit/>
          </a:bodyPr>
          <a:lstStyle/>
          <a:p>
            <a:r>
              <a:rPr lang="de-DE" sz="2800" b="1" dirty="0" err="1" smtClean="0"/>
              <a:t>Arduino</a:t>
            </a:r>
            <a:r>
              <a:rPr lang="de-DE" sz="2800" b="1" dirty="0" smtClean="0"/>
              <a:t> Due</a:t>
            </a:r>
            <a:endParaRPr lang="en-US" sz="2800" b="1" dirty="0"/>
          </a:p>
        </p:txBody>
      </p:sp>
    </p:spTree>
    <p:extLst>
      <p:ext uri="{BB962C8B-B14F-4D97-AF65-F5344CB8AC3E}">
        <p14:creationId xmlns:p14="http://schemas.microsoft.com/office/powerpoint/2010/main" val="239189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906981" y="257695"/>
            <a:ext cx="6558742" cy="1754326"/>
          </a:xfrm>
          <a:prstGeom prst="rect">
            <a:avLst/>
          </a:prstGeom>
          <a:noFill/>
        </p:spPr>
        <p:txBody>
          <a:bodyPr wrap="square" rtlCol="0">
            <a:spAutoFit/>
          </a:bodyPr>
          <a:lstStyle/>
          <a:p>
            <a:pPr algn="just"/>
            <a:r>
              <a:rPr lang="de-DE" dirty="0"/>
              <a:t>Als Display verwende ich ein handelsübliches 0.96 Zoll OLED-Display (128x64 Pixel) mit I2C Bus, im Design der Platine wurden aber ebenso Displays für den SPI-Bus berücksichtigt, Anschlüsse dafür sind vorhanden. Die Steuerung des Menüs erfolgt durch einen Standard-Rotary-Encoder mit integrierten </a:t>
            </a:r>
            <a:r>
              <a:rPr lang="de-DE" dirty="0" smtClean="0"/>
              <a:t>Pull-</a:t>
            </a:r>
            <a:r>
              <a:rPr lang="de-DE" dirty="0" err="1" smtClean="0"/>
              <a:t>Up</a:t>
            </a:r>
            <a:r>
              <a:rPr lang="de-DE" dirty="0" smtClean="0"/>
              <a:t>-Widerständen.</a:t>
            </a:r>
            <a:endParaRPr lang="en-US"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847" y="415637"/>
            <a:ext cx="3397134" cy="3397134"/>
          </a:xfrm>
          <a:prstGeom prst="rect">
            <a:avLst/>
          </a:prstGeom>
        </p:spPr>
      </p:pic>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0977" y="2858539"/>
            <a:ext cx="3983186" cy="3201439"/>
          </a:xfrm>
          <a:prstGeom prst="rect">
            <a:avLst/>
          </a:prstGeom>
        </p:spPr>
      </p:pic>
    </p:spTree>
    <p:extLst>
      <p:ext uri="{BB962C8B-B14F-4D97-AF65-F5344CB8AC3E}">
        <p14:creationId xmlns:p14="http://schemas.microsoft.com/office/powerpoint/2010/main" val="2502062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156365" y="178637"/>
            <a:ext cx="4106487" cy="3139321"/>
          </a:xfrm>
          <a:prstGeom prst="rect">
            <a:avLst/>
          </a:prstGeom>
          <a:noFill/>
        </p:spPr>
        <p:txBody>
          <a:bodyPr wrap="square" rtlCol="0">
            <a:spAutoFit/>
          </a:bodyPr>
          <a:lstStyle/>
          <a:p>
            <a:pPr algn="just"/>
            <a:r>
              <a:rPr lang="de-DE" dirty="0"/>
              <a:t>Die Stromversorgung des </a:t>
            </a:r>
            <a:r>
              <a:rPr lang="de-DE" dirty="0" err="1"/>
              <a:t>Arduino</a:t>
            </a:r>
            <a:r>
              <a:rPr lang="de-DE" dirty="0"/>
              <a:t> erfolgt durch ein 7.5V Netzteil mit 4A, die Platine greift die Eingangsspannung des </a:t>
            </a:r>
            <a:r>
              <a:rPr lang="de-DE" dirty="0" err="1"/>
              <a:t>Arduino</a:t>
            </a:r>
            <a:r>
              <a:rPr lang="de-DE" dirty="0"/>
              <a:t> ab und macht daraus parallel eine recht genaue Spannung von 3.3V für den DSPLL, um die 3.3 Volt Versorgung des </a:t>
            </a:r>
            <a:r>
              <a:rPr lang="de-DE" dirty="0" err="1"/>
              <a:t>Arduinos</a:t>
            </a:r>
            <a:r>
              <a:rPr lang="de-DE" dirty="0"/>
              <a:t> nicht zu sehr zu </a:t>
            </a:r>
            <a:r>
              <a:rPr lang="de-DE" dirty="0" smtClean="0"/>
              <a:t>belasten und HF-Noise des </a:t>
            </a:r>
            <a:r>
              <a:rPr lang="de-DE" dirty="0" err="1" smtClean="0"/>
              <a:t>Arduino</a:t>
            </a:r>
            <a:r>
              <a:rPr lang="de-DE" dirty="0" smtClean="0"/>
              <a:t> zu entfernen.</a:t>
            </a:r>
            <a:r>
              <a:rPr lang="de-DE" dirty="0"/>
              <a:t/>
            </a:r>
            <a:br>
              <a:rPr lang="de-DE" dirty="0"/>
            </a:br>
            <a:endParaRPr lang="en-US" dirty="0"/>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630" y="178637"/>
            <a:ext cx="2898458" cy="2898458"/>
          </a:xfrm>
          <a:prstGeom prst="rect">
            <a:avLst/>
          </a:prstGeom>
        </p:spPr>
      </p:pic>
      <p:sp>
        <p:nvSpPr>
          <p:cNvPr id="4" name="Textfeld 3"/>
          <p:cNvSpPr txBox="1"/>
          <p:nvPr/>
        </p:nvSpPr>
        <p:spPr>
          <a:xfrm>
            <a:off x="293630" y="3341716"/>
            <a:ext cx="11144683" cy="1754326"/>
          </a:xfrm>
          <a:prstGeom prst="rect">
            <a:avLst/>
          </a:prstGeom>
          <a:noFill/>
        </p:spPr>
        <p:txBody>
          <a:bodyPr wrap="square" rtlCol="0">
            <a:spAutoFit/>
          </a:bodyPr>
          <a:lstStyle/>
          <a:p>
            <a:r>
              <a:rPr lang="de-DE" dirty="0"/>
              <a:t>Die Platine wurde so entworfen, dass sie als </a:t>
            </a:r>
            <a:r>
              <a:rPr lang="de-DE" dirty="0" err="1"/>
              <a:t>Shield</a:t>
            </a:r>
            <a:r>
              <a:rPr lang="de-DE" dirty="0"/>
              <a:t> auf den </a:t>
            </a:r>
            <a:r>
              <a:rPr lang="de-DE" dirty="0" err="1"/>
              <a:t>Arduino</a:t>
            </a:r>
            <a:r>
              <a:rPr lang="de-DE" dirty="0"/>
              <a:t> Due </a:t>
            </a:r>
            <a:r>
              <a:rPr lang="de-DE" dirty="0" smtClean="0"/>
              <a:t>gesteckt </a:t>
            </a:r>
            <a:r>
              <a:rPr lang="de-DE" dirty="0"/>
              <a:t>werden kann, seitlich nicht übersteht und dabei  alle Signale sowie die Stromversorgung übernommen werden können. Bei Verwendung eines </a:t>
            </a:r>
            <a:r>
              <a:rPr lang="de-DE" dirty="0" err="1"/>
              <a:t>Arduino</a:t>
            </a:r>
            <a:r>
              <a:rPr lang="de-DE" dirty="0"/>
              <a:t> Uno muss der Pegel des i2c Busses noch auf 3,3 Volt gesenkt werden, entsprechende </a:t>
            </a:r>
            <a:r>
              <a:rPr lang="de-DE" dirty="0" smtClean="0"/>
              <a:t>Pegelwandler wurden vorgesehen und </a:t>
            </a:r>
            <a:r>
              <a:rPr lang="de-DE" dirty="0"/>
              <a:t>können optional bestückt werden. </a:t>
            </a:r>
            <a:br>
              <a:rPr lang="de-DE" dirty="0"/>
            </a:br>
            <a:endParaRPr lang="en-US" dirty="0"/>
          </a:p>
        </p:txBody>
      </p:sp>
    </p:spTree>
    <p:extLst>
      <p:ext uri="{BB962C8B-B14F-4D97-AF65-F5344CB8AC3E}">
        <p14:creationId xmlns:p14="http://schemas.microsoft.com/office/powerpoint/2010/main" val="4167225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920240" y="1047404"/>
            <a:ext cx="7265324" cy="3693319"/>
          </a:xfrm>
          <a:prstGeom prst="rect">
            <a:avLst/>
          </a:prstGeom>
          <a:noFill/>
        </p:spPr>
        <p:txBody>
          <a:bodyPr wrap="square" rtlCol="0">
            <a:spAutoFit/>
          </a:bodyPr>
          <a:lstStyle/>
          <a:p>
            <a:pPr algn="just"/>
            <a:r>
              <a:rPr lang="de-DE" dirty="0"/>
              <a:t>In letzter Zeit beschäftigte ich mich sehr intensiv mit </a:t>
            </a:r>
            <a:r>
              <a:rPr lang="de-DE" dirty="0" err="1"/>
              <a:t>PLL’s</a:t>
            </a:r>
            <a:r>
              <a:rPr lang="de-DE" dirty="0"/>
              <a:t> und Synthesizern und deren Verwendung im Amateurfunk. Die meisten </a:t>
            </a:r>
            <a:r>
              <a:rPr lang="de-DE" dirty="0" err="1"/>
              <a:t>PLL’s</a:t>
            </a:r>
            <a:r>
              <a:rPr lang="de-DE" dirty="0"/>
              <a:t> haben bei höheren Frequenzen ab dem </a:t>
            </a:r>
            <a:r>
              <a:rPr lang="de-DE" dirty="0" smtClean="0"/>
              <a:t>2m Bereich </a:t>
            </a:r>
            <a:r>
              <a:rPr lang="de-DE" dirty="0"/>
              <a:t>ein relativ hohes Phasenrauschen bzw. einen hohen </a:t>
            </a:r>
            <a:r>
              <a:rPr lang="de-DE" dirty="0" err="1"/>
              <a:t>Jitter</a:t>
            </a:r>
            <a:r>
              <a:rPr lang="de-DE" dirty="0"/>
              <a:t>, der ihre Verwendung als Referenzgerät im Messlabor verbietet, bzw. den Einsatz im Amateurfunk </a:t>
            </a:r>
            <a:r>
              <a:rPr lang="de-DE" dirty="0" smtClean="0"/>
              <a:t>entsprechend</a:t>
            </a:r>
          </a:p>
          <a:p>
            <a:r>
              <a:rPr lang="de-DE" dirty="0" smtClean="0"/>
              <a:t>erschwert</a:t>
            </a:r>
            <a:r>
              <a:rPr lang="de-DE" dirty="0"/>
              <a:t>…</a:t>
            </a:r>
            <a:br>
              <a:rPr lang="de-DE" dirty="0"/>
            </a:br>
            <a:endParaRPr lang="de-DE" dirty="0" smtClean="0"/>
          </a:p>
          <a:p>
            <a:pPr algn="just"/>
            <a:r>
              <a:rPr lang="de-DE" dirty="0"/>
              <a:t>Um ein möglichst labortaugliches Messgerät entwickeln zu können, habe ich mich daher intensiv mit dem bei </a:t>
            </a:r>
            <a:r>
              <a:rPr lang="de-DE" dirty="0" err="1"/>
              <a:t>PLL‘s</a:t>
            </a:r>
            <a:r>
              <a:rPr lang="de-DE" dirty="0"/>
              <a:t> konstruktionsbedingtem </a:t>
            </a:r>
            <a:r>
              <a:rPr lang="de-DE" dirty="0" err="1"/>
              <a:t>Jitter</a:t>
            </a:r>
            <a:r>
              <a:rPr lang="de-DE" dirty="0"/>
              <a:t> bzw. Phasenrauschen beschäftigt.</a:t>
            </a:r>
            <a:br>
              <a:rPr lang="de-DE" dirty="0"/>
            </a:br>
            <a:endParaRPr lang="en-US" dirty="0"/>
          </a:p>
        </p:txBody>
      </p:sp>
    </p:spTree>
    <p:extLst>
      <p:ext uri="{BB962C8B-B14F-4D97-AF65-F5344CB8AC3E}">
        <p14:creationId xmlns:p14="http://schemas.microsoft.com/office/powerpoint/2010/main" val="833537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2">
            <a:extLst>
              <a:ext uri="{28A0092B-C50C-407E-A947-70E740481C1C}">
                <a14:useLocalDpi xmlns:a14="http://schemas.microsoft.com/office/drawing/2010/main" val="0"/>
              </a:ext>
            </a:extLst>
          </a:blip>
          <a:stretch>
            <a:fillRect/>
          </a:stretch>
        </p:blipFill>
        <p:spPr>
          <a:xfrm>
            <a:off x="4309541" y="154713"/>
            <a:ext cx="6704821" cy="2694449"/>
          </a:xfrm>
          <a:prstGeom prst="rect">
            <a:avLst/>
          </a:prstGeom>
        </p:spPr>
      </p:pic>
      <p:sp>
        <p:nvSpPr>
          <p:cNvPr id="3" name="Textfeld 2"/>
          <p:cNvSpPr txBox="1"/>
          <p:nvPr/>
        </p:nvSpPr>
        <p:spPr>
          <a:xfrm>
            <a:off x="1072341" y="1460690"/>
            <a:ext cx="3009208" cy="954107"/>
          </a:xfrm>
          <a:prstGeom prst="rect">
            <a:avLst/>
          </a:prstGeom>
          <a:noFill/>
        </p:spPr>
        <p:txBody>
          <a:bodyPr wrap="square" rtlCol="0">
            <a:spAutoFit/>
          </a:bodyPr>
          <a:lstStyle/>
          <a:p>
            <a:r>
              <a:rPr lang="de-DE" sz="2800" b="1" dirty="0" smtClean="0"/>
              <a:t>Blockschaltbild</a:t>
            </a:r>
            <a:br>
              <a:rPr lang="de-DE" sz="2800" b="1" dirty="0" smtClean="0"/>
            </a:br>
            <a:r>
              <a:rPr lang="de-DE" sz="2800" b="1" dirty="0" smtClean="0"/>
              <a:t>Synthesizer</a:t>
            </a:r>
            <a:endParaRPr lang="en-US" sz="2800" b="1" dirty="0"/>
          </a:p>
        </p:txBody>
      </p:sp>
      <mc:AlternateContent xmlns:mc="http://schemas.openxmlformats.org/markup-compatibility/2006" xmlns:a14="http://schemas.microsoft.com/office/drawing/2010/main">
        <mc:Choice Requires="a14">
          <p:sp>
            <p:nvSpPr>
              <p:cNvPr id="4" name="Textfeld 3"/>
              <p:cNvSpPr txBox="1"/>
              <p:nvPr/>
            </p:nvSpPr>
            <p:spPr>
              <a:xfrm>
                <a:off x="298938" y="2963009"/>
                <a:ext cx="11746523" cy="3693319"/>
              </a:xfrm>
              <a:prstGeom prst="rect">
                <a:avLst/>
              </a:prstGeom>
              <a:noFill/>
            </p:spPr>
            <p:txBody>
              <a:bodyPr wrap="square" rtlCol="0">
                <a:spAutoFit/>
              </a:bodyPr>
              <a:lstStyle/>
              <a:p>
                <a:pPr algn="just"/>
                <a:r>
                  <a:rPr lang="de-DE" dirty="0"/>
                  <a:t>Der </a:t>
                </a:r>
                <a:r>
                  <a:rPr lang="de-DE" dirty="0" smtClean="0"/>
                  <a:t>Si564 (PLL) </a:t>
                </a:r>
                <a:r>
                  <a:rPr lang="de-DE" dirty="0"/>
                  <a:t>ist mit dem I2C Bus des </a:t>
                </a:r>
                <a:r>
                  <a:rPr lang="de-DE" dirty="0" err="1"/>
                  <a:t>Arduinos</a:t>
                </a:r>
                <a:r>
                  <a:rPr lang="de-DE" dirty="0"/>
                  <a:t> verbunden. An den Ausgängen des Si564 stehen die Signale </a:t>
                </a:r>
                <a:r>
                  <a:rPr lang="de-DE" dirty="0" smtClean="0"/>
                  <a:t>gleichphasig </a:t>
                </a:r>
                <a:r>
                  <a:rPr lang="de-DE" dirty="0"/>
                  <a:t>mit jeweils 0.566 V</a:t>
                </a:r>
                <a14:m>
                  <m:oMath xmlns:m="http://schemas.openxmlformats.org/officeDocument/2006/math">
                    <m:r>
                      <a:rPr lang="de-DE" i="1">
                        <a:latin typeface="Cambria Math" panose="02040503050406030204" pitchFamily="18" charset="0"/>
                      </a:rPr>
                      <m:t>𝑒𝑓𝑓</m:t>
                    </m:r>
                  </m:oMath>
                </a14:m>
                <a:r>
                  <a:rPr lang="de-DE" dirty="0" smtClean="0"/>
                  <a:t> </a:t>
                </a:r>
                <a:r>
                  <a:rPr lang="de-DE" dirty="0"/>
                  <a:t>zur Verfügung und werden mittels des </a:t>
                </a:r>
                <a:r>
                  <a:rPr lang="de-DE" dirty="0" err="1"/>
                  <a:t>Breitbandübertragers</a:t>
                </a:r>
                <a:r>
                  <a:rPr lang="de-DE" dirty="0"/>
                  <a:t> (</a:t>
                </a:r>
                <a:r>
                  <a:rPr lang="de-DE" dirty="0" smtClean="0"/>
                  <a:t>Mini-</a:t>
                </a:r>
                <a:r>
                  <a:rPr lang="de-DE" dirty="0" err="1" smtClean="0"/>
                  <a:t>Circuits</a:t>
                </a:r>
                <a:r>
                  <a:rPr lang="de-DE" dirty="0" smtClean="0"/>
                  <a:t> </a:t>
                </a:r>
                <a:r>
                  <a:rPr lang="de-DE" dirty="0"/>
                  <a:t>TCM1-83x-1+, 10-8000 MHZ, </a:t>
                </a:r>
                <a:r>
                  <a:rPr lang="de-DE" dirty="0" smtClean="0"/>
                  <a:t>50Ω, 1dB Insertion </a:t>
                </a:r>
                <a:r>
                  <a:rPr lang="de-DE" dirty="0"/>
                  <a:t>L</a:t>
                </a:r>
                <a:r>
                  <a:rPr lang="de-DE" dirty="0" smtClean="0"/>
                  <a:t>oss) kombiniert, </a:t>
                </a:r>
                <a:r>
                  <a:rPr lang="de-DE" dirty="0" err="1" smtClean="0"/>
                  <a:t>sodaß</a:t>
                </a:r>
                <a:r>
                  <a:rPr lang="de-DE" dirty="0" smtClean="0"/>
                  <a:t> sich 1.132 </a:t>
                </a:r>
                <a:r>
                  <a:rPr lang="de-DE" dirty="0"/>
                  <a:t>V</a:t>
                </a:r>
                <a14:m>
                  <m:oMath xmlns:m="http://schemas.openxmlformats.org/officeDocument/2006/math">
                    <m:r>
                      <a:rPr lang="de-DE" i="1">
                        <a:latin typeface="Cambria Math" panose="02040503050406030204" pitchFamily="18" charset="0"/>
                      </a:rPr>
                      <m:t>𝑒𝑓𝑓</m:t>
                    </m:r>
                  </m:oMath>
                </a14:m>
                <a:r>
                  <a:rPr lang="de-DE" dirty="0"/>
                  <a:t> </a:t>
                </a:r>
                <a:r>
                  <a:rPr lang="de-DE" dirty="0" smtClean="0"/>
                  <a:t>ergeben, das entspricht ca. 14.087-1(Insertion Loss) </a:t>
                </a:r>
                <a:r>
                  <a:rPr lang="de-DE" dirty="0" err="1" smtClean="0"/>
                  <a:t>dBm</a:t>
                </a:r>
                <a:r>
                  <a:rPr lang="de-DE" dirty="0" smtClean="0"/>
                  <a:t>=13.087 </a:t>
                </a:r>
                <a:r>
                  <a:rPr lang="de-DE" dirty="0" err="1" smtClean="0"/>
                  <a:t>dBm</a:t>
                </a:r>
                <a:r>
                  <a:rPr lang="de-DE" dirty="0" smtClean="0"/>
                  <a:t> am Ausgang.  </a:t>
                </a:r>
                <a:r>
                  <a:rPr lang="de-DE" dirty="0"/>
                  <a:t>Anschließend ist ein Dämpfungsglied (Mini-</a:t>
                </a:r>
                <a:r>
                  <a:rPr lang="de-DE" dirty="0" err="1"/>
                  <a:t>Circuits</a:t>
                </a:r>
                <a:r>
                  <a:rPr lang="de-DE" dirty="0"/>
                  <a:t> PAT-10+, 10dB Dämpfung, 50Ω, 1W, 0-7 GHz) </a:t>
                </a:r>
                <a:r>
                  <a:rPr lang="de-DE" dirty="0" smtClean="0"/>
                  <a:t>verbaut, </a:t>
                </a:r>
                <a:r>
                  <a:rPr lang="de-DE" dirty="0"/>
                  <a:t>um den Level anzupassen. Der Breitbandverstärker (Mini-</a:t>
                </a:r>
                <a:r>
                  <a:rPr lang="de-DE" dirty="0" err="1"/>
                  <a:t>Circuits</a:t>
                </a:r>
                <a:r>
                  <a:rPr lang="de-DE" dirty="0"/>
                  <a:t> GALI-2+, 16 dB, 0-8 </a:t>
                </a:r>
                <a:r>
                  <a:rPr lang="de-DE" dirty="0" err="1"/>
                  <a:t>Ghz</a:t>
                </a:r>
                <a:r>
                  <a:rPr lang="de-DE" dirty="0"/>
                  <a:t>, 50Ω) hebt das Signal </a:t>
                </a:r>
                <a:r>
                  <a:rPr lang="de-DE" dirty="0" smtClean="0"/>
                  <a:t>um </a:t>
                </a:r>
                <a:r>
                  <a:rPr lang="de-DE" dirty="0"/>
                  <a:t>ca. </a:t>
                </a:r>
                <a:r>
                  <a:rPr lang="de-DE" dirty="0" smtClean="0"/>
                  <a:t>13-16 </a:t>
                </a:r>
                <a:r>
                  <a:rPr lang="de-DE" dirty="0" err="1" smtClean="0"/>
                  <a:t>dBm</a:t>
                </a:r>
                <a:r>
                  <a:rPr lang="de-DE" dirty="0" smtClean="0"/>
                  <a:t> </a:t>
                </a:r>
                <a:r>
                  <a:rPr lang="de-DE" dirty="0"/>
                  <a:t>an, der TCBT-14 von Mini-</a:t>
                </a:r>
                <a:r>
                  <a:rPr lang="de-DE" dirty="0" err="1"/>
                  <a:t>Circuits</a:t>
                </a:r>
                <a:r>
                  <a:rPr lang="de-DE" dirty="0"/>
                  <a:t> ist das dazugehörige </a:t>
                </a:r>
                <a:r>
                  <a:rPr lang="de-DE" dirty="0" smtClean="0"/>
                  <a:t>Bias-Tee (ca. 1dB </a:t>
                </a:r>
                <a:r>
                  <a:rPr lang="de-DE" dirty="0" err="1" smtClean="0"/>
                  <a:t>Einfügedämpfung</a:t>
                </a:r>
                <a:r>
                  <a:rPr lang="de-DE" dirty="0" smtClean="0"/>
                  <a:t>). </a:t>
                </a:r>
                <a:r>
                  <a:rPr lang="de-DE" dirty="0"/>
                  <a:t>Abschließend durchläuft es einen programmierbaren Abschwächer (</a:t>
                </a:r>
                <a:r>
                  <a:rPr lang="de-DE" dirty="0" err="1"/>
                  <a:t>Skyworks</a:t>
                </a:r>
                <a:r>
                  <a:rPr lang="de-DE" dirty="0"/>
                  <a:t> SKY12347-362LF, 6Bit, </a:t>
                </a:r>
                <a:r>
                  <a:rPr lang="de-DE" dirty="0" smtClean="0"/>
                  <a:t>0.5-31.5 dB</a:t>
                </a:r>
                <a:r>
                  <a:rPr lang="de-DE" dirty="0"/>
                  <a:t>, 0-3 GHz) um einerseits einen konstanten Ausganspegel über das mögliche Spektrum, andererseits einen einstellbaren zu erreichen</a:t>
                </a:r>
                <a:r>
                  <a:rPr lang="de-DE" dirty="0" smtClean="0"/>
                  <a:t>. Durch Verluste aufgrund des </a:t>
                </a:r>
                <a:r>
                  <a:rPr lang="de-DE" dirty="0" err="1" smtClean="0"/>
                  <a:t>Platinenmaterials</a:t>
                </a:r>
                <a:r>
                  <a:rPr lang="de-DE" dirty="0" smtClean="0"/>
                  <a:t> ergeben sich nochmals </a:t>
                </a:r>
                <a:r>
                  <a:rPr lang="de-DE" dirty="0" err="1" smtClean="0"/>
                  <a:t>ca</a:t>
                </a:r>
                <a:r>
                  <a:rPr lang="de-DE" dirty="0" smtClean="0"/>
                  <a:t> 1-2 dB Verluste. </a:t>
                </a:r>
                <a:r>
                  <a:rPr lang="de-DE" dirty="0"/>
                  <a:t>Ca. 14 dB der möglichen Dämpfung von </a:t>
                </a:r>
                <a:r>
                  <a:rPr lang="de-DE" dirty="0" smtClean="0"/>
                  <a:t>30.5 </a:t>
                </a:r>
                <a:r>
                  <a:rPr lang="de-DE" dirty="0"/>
                  <a:t>dB des programmierbaren Abschwächers werden für die </a:t>
                </a:r>
                <a:r>
                  <a:rPr lang="de-DE" dirty="0" err="1"/>
                  <a:t>Equalisierung</a:t>
                </a:r>
                <a:r>
                  <a:rPr lang="de-DE" dirty="0"/>
                  <a:t> des Signals gebraucht, sodass sich noch ein einstellbarer Bereich von 17.5 dB ergeben sollte.</a:t>
                </a:r>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298938" y="2963009"/>
                <a:ext cx="11746523" cy="3693319"/>
              </a:xfrm>
              <a:prstGeom prst="rect">
                <a:avLst/>
              </a:prstGeom>
              <a:blipFill>
                <a:blip r:embed="rId3"/>
                <a:stretch>
                  <a:fillRect l="-415" t="-825" r="-467" b="-1650"/>
                </a:stretch>
              </a:blipFill>
            </p:spPr>
            <p:txBody>
              <a:bodyPr/>
              <a:lstStyle/>
              <a:p>
                <a:r>
                  <a:rPr lang="en-US">
                    <a:noFill/>
                  </a:rPr>
                  <a:t> </a:t>
                </a:r>
              </a:p>
            </p:txBody>
          </p:sp>
        </mc:Fallback>
      </mc:AlternateContent>
    </p:spTree>
    <p:extLst>
      <p:ext uri="{BB962C8B-B14F-4D97-AF65-F5344CB8AC3E}">
        <p14:creationId xmlns:p14="http://schemas.microsoft.com/office/powerpoint/2010/main" val="1239818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p:nvPr/>
        </p:nvPicPr>
        <p:blipFill>
          <a:blip r:embed="rId2" cstate="print">
            <a:extLst>
              <a:ext uri="{28A0092B-C50C-407E-A947-70E740481C1C}">
                <a14:useLocalDpi xmlns:a14="http://schemas.microsoft.com/office/drawing/2010/main" val="0"/>
              </a:ext>
            </a:extLst>
          </a:blip>
          <a:stretch>
            <a:fillRect/>
          </a:stretch>
        </p:blipFill>
        <p:spPr>
          <a:xfrm>
            <a:off x="415059" y="366609"/>
            <a:ext cx="6210185" cy="4068647"/>
          </a:xfrm>
          <a:prstGeom prst="rect">
            <a:avLst/>
          </a:prstGeom>
        </p:spPr>
      </p:pic>
      <p:sp>
        <p:nvSpPr>
          <p:cNvPr id="3" name="Textfeld 2"/>
          <p:cNvSpPr txBox="1"/>
          <p:nvPr/>
        </p:nvSpPr>
        <p:spPr>
          <a:xfrm>
            <a:off x="6442364" y="831273"/>
            <a:ext cx="5045825" cy="5355312"/>
          </a:xfrm>
          <a:prstGeom prst="rect">
            <a:avLst/>
          </a:prstGeom>
          <a:noFill/>
        </p:spPr>
        <p:txBody>
          <a:bodyPr wrap="square" rtlCol="0">
            <a:spAutoFit/>
          </a:bodyPr>
          <a:lstStyle/>
          <a:p>
            <a:pPr algn="just"/>
            <a:r>
              <a:rPr lang="de-DE" dirty="0"/>
              <a:t>Sowohl Schaltplan </a:t>
            </a:r>
            <a:r>
              <a:rPr lang="de-DE" dirty="0" smtClean="0"/>
              <a:t>als auch </a:t>
            </a:r>
            <a:r>
              <a:rPr lang="de-DE" dirty="0"/>
              <a:t>Layout wurden mit Eagle 8 erstellt. </a:t>
            </a:r>
            <a:r>
              <a:rPr lang="de-DE" dirty="0" smtClean="0"/>
              <a:t>Besonderes Augenmerk legte ich beim Routen auf eine möglichst perfekte Gestaltung der 50 Ohm </a:t>
            </a:r>
            <a:r>
              <a:rPr lang="de-DE" dirty="0" err="1" smtClean="0"/>
              <a:t>Striplines</a:t>
            </a:r>
            <a:r>
              <a:rPr lang="de-DE" dirty="0" smtClean="0"/>
              <a:t> mit möglichst vielen seitlichen </a:t>
            </a:r>
            <a:r>
              <a:rPr lang="de-DE" dirty="0" err="1" smtClean="0"/>
              <a:t>Vias</a:t>
            </a:r>
            <a:r>
              <a:rPr lang="de-DE" dirty="0" smtClean="0"/>
              <a:t>  (Durchkontaktierungen zur Rückseite), und stufenweise </a:t>
            </a:r>
            <a:r>
              <a:rPr lang="de-DE" dirty="0" err="1" smtClean="0"/>
              <a:t>Impedanzanpassungen</a:t>
            </a:r>
            <a:r>
              <a:rPr lang="de-DE" dirty="0" smtClean="0"/>
              <a:t> rund um den programmierbaren Abschwächer,   um keine </a:t>
            </a:r>
            <a:r>
              <a:rPr lang="de-DE" dirty="0" err="1" smtClean="0"/>
              <a:t>impedanzbedingte</a:t>
            </a:r>
            <a:r>
              <a:rPr lang="de-DE" dirty="0" smtClean="0"/>
              <a:t> Verzerrung des Ausgangssignals zu erwirken. Die doppelseitige </a:t>
            </a:r>
            <a:r>
              <a:rPr lang="de-DE" dirty="0"/>
              <a:t>Platine wurde bei </a:t>
            </a:r>
            <a:r>
              <a:rPr lang="de-DE" dirty="0" smtClean="0"/>
              <a:t>Aisler.net in Deutschland  </a:t>
            </a:r>
            <a:r>
              <a:rPr lang="de-DE" dirty="0"/>
              <a:t>bestellt</a:t>
            </a:r>
            <a:r>
              <a:rPr lang="de-DE" dirty="0" smtClean="0"/>
              <a:t>. Die meisten SMD Komponenten waren bei Mouser.com verfügbar. Silicon Labs, silabs.com stellte mir freundlicherweise zwei Si564  kostenlos als Sample zur Verfügung, alle </a:t>
            </a:r>
            <a:r>
              <a:rPr lang="de-DE" dirty="0" err="1" smtClean="0"/>
              <a:t>Minicircuits</a:t>
            </a:r>
            <a:r>
              <a:rPr lang="de-DE" dirty="0" smtClean="0"/>
              <a:t> Bauteile musste ich über </a:t>
            </a:r>
            <a:r>
              <a:rPr lang="de-DE" dirty="0" err="1" smtClean="0"/>
              <a:t>Alibaba</a:t>
            </a:r>
            <a:r>
              <a:rPr lang="de-DE" dirty="0" smtClean="0"/>
              <a:t> bestellen, da es nicht möglich war, innerhalb Europas kleine Stückzahlen zu bekommen…</a:t>
            </a:r>
            <a:endParaRPr lang="en-US" dirty="0"/>
          </a:p>
        </p:txBody>
      </p:sp>
    </p:spTree>
    <p:extLst>
      <p:ext uri="{BB962C8B-B14F-4D97-AF65-F5344CB8AC3E}">
        <p14:creationId xmlns:p14="http://schemas.microsoft.com/office/powerpoint/2010/main" val="3355304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63440" y="332509"/>
            <a:ext cx="7090756" cy="4524315"/>
          </a:xfrm>
          <a:prstGeom prst="rect">
            <a:avLst/>
          </a:prstGeom>
          <a:noFill/>
        </p:spPr>
        <p:txBody>
          <a:bodyPr wrap="square" rtlCol="0">
            <a:spAutoFit/>
          </a:bodyPr>
          <a:lstStyle/>
          <a:p>
            <a:r>
              <a:rPr lang="de-DE" dirty="0" smtClean="0"/>
              <a:t>Das Auflöten der SMD-Bauteile stellte sich </a:t>
            </a:r>
            <a:r>
              <a:rPr lang="de-DE" dirty="0" err="1" smtClean="0"/>
              <a:t>überaschend</a:t>
            </a:r>
            <a:r>
              <a:rPr lang="de-DE" dirty="0" smtClean="0"/>
              <a:t> unkompliziert dar, lediglich der QFN Baustein von </a:t>
            </a:r>
            <a:r>
              <a:rPr lang="de-DE" dirty="0" err="1" smtClean="0"/>
              <a:t>Skyworks</a:t>
            </a:r>
            <a:r>
              <a:rPr lang="de-DE" dirty="0" smtClean="0"/>
              <a:t> war eine </a:t>
            </a:r>
            <a:r>
              <a:rPr lang="de-DE" dirty="0"/>
              <a:t>H</a:t>
            </a:r>
            <a:r>
              <a:rPr lang="de-DE" dirty="0" smtClean="0"/>
              <a:t>erausforderung (Hier liegen 24 Anschlüsse auf der Rückseite des 4x4 mm großen Gehäuses, man lötet quasi blind…).</a:t>
            </a:r>
            <a:br>
              <a:rPr lang="de-DE" dirty="0" smtClean="0"/>
            </a:br>
            <a:r>
              <a:rPr lang="de-DE" dirty="0" smtClean="0"/>
              <a:t>Für den Aufbau verwendete ich </a:t>
            </a:r>
            <a:r>
              <a:rPr lang="de-DE" dirty="0" err="1" smtClean="0"/>
              <a:t>Lotpaste</a:t>
            </a:r>
            <a:r>
              <a:rPr lang="de-DE" dirty="0" smtClean="0"/>
              <a:t> in einer Spritze mit sehr feiner Nadel, damit diese entsprechend fein und sparsam auf die Pads der Platine aufgetragen werden konnte. Nach dem Auftragen wurden die Bauteile auf die Pads gesetzt und in einem handelsüblichen Brotbackofen mit Thermostat bei ca. 200-210 °C in </a:t>
            </a:r>
            <a:r>
              <a:rPr lang="de-DE" dirty="0" err="1" smtClean="0"/>
              <a:t>Reflow</a:t>
            </a:r>
            <a:r>
              <a:rPr lang="de-DE" dirty="0" smtClean="0"/>
              <a:t>-Technik </a:t>
            </a:r>
            <a:r>
              <a:rPr lang="de-DE" strike="sngStrike" dirty="0" smtClean="0"/>
              <a:t>durchgebacken</a:t>
            </a:r>
            <a:r>
              <a:rPr lang="de-DE" dirty="0" smtClean="0"/>
              <a:t> aufgelötet.</a:t>
            </a:r>
            <a:br>
              <a:rPr lang="de-DE" dirty="0" smtClean="0"/>
            </a:br>
            <a:r>
              <a:rPr lang="de-DE" dirty="0" smtClean="0"/>
              <a:t>Nach ersten Tests der Stromversorgung stellte ich dann allerdings noch rechtzeitig fest, dass alle bipolaren Kondensatoren verkehrt montiert waren, da die Kennzeichnung bei SMD-Kondensatoren genau verkehrt zu konventionellen diskreten </a:t>
            </a:r>
            <a:r>
              <a:rPr lang="de-DE" dirty="0"/>
              <a:t>B</a:t>
            </a:r>
            <a:r>
              <a:rPr lang="de-DE" dirty="0" smtClean="0"/>
              <a:t>auteilen ist. (Große Freude!!!)</a:t>
            </a:r>
            <a:endParaRPr lang="en-US" dirty="0"/>
          </a:p>
        </p:txBody>
      </p:sp>
    </p:spTree>
    <p:extLst>
      <p:ext uri="{BB962C8B-B14F-4D97-AF65-F5344CB8AC3E}">
        <p14:creationId xmlns:p14="http://schemas.microsoft.com/office/powerpoint/2010/main" val="3081425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54" y="945516"/>
            <a:ext cx="10747946" cy="5912484"/>
          </a:xfrm>
          <a:prstGeom prst="rect">
            <a:avLst/>
          </a:prstGeom>
        </p:spPr>
      </p:pic>
      <p:sp>
        <p:nvSpPr>
          <p:cNvPr id="3" name="Textfeld 2"/>
          <p:cNvSpPr txBox="1"/>
          <p:nvPr/>
        </p:nvSpPr>
        <p:spPr>
          <a:xfrm>
            <a:off x="1600200" y="133004"/>
            <a:ext cx="9082454" cy="830997"/>
          </a:xfrm>
          <a:prstGeom prst="rect">
            <a:avLst/>
          </a:prstGeom>
          <a:noFill/>
        </p:spPr>
        <p:txBody>
          <a:bodyPr wrap="square" rtlCol="0">
            <a:spAutoFit/>
          </a:bodyPr>
          <a:lstStyle/>
          <a:p>
            <a:r>
              <a:rPr lang="de-DE" sz="2400" b="1" dirty="0" smtClean="0"/>
              <a:t>Das Layout in Eagle, Vorderseite rot, Hinterseite blau, Masseflächen nicht eingezeichnet:</a:t>
            </a:r>
            <a:endParaRPr lang="en-US" sz="2400" b="1" dirty="0"/>
          </a:p>
        </p:txBody>
      </p:sp>
    </p:spTree>
    <p:extLst>
      <p:ext uri="{BB962C8B-B14F-4D97-AF65-F5344CB8AC3E}">
        <p14:creationId xmlns:p14="http://schemas.microsoft.com/office/powerpoint/2010/main" val="2767988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8271" y="795108"/>
            <a:ext cx="8598689" cy="6020586"/>
          </a:xfrm>
          <a:prstGeom prst="rect">
            <a:avLst/>
          </a:prstGeom>
        </p:spPr>
      </p:pic>
      <p:sp>
        <p:nvSpPr>
          <p:cNvPr id="3" name="Textfeld 2"/>
          <p:cNvSpPr txBox="1"/>
          <p:nvPr/>
        </p:nvSpPr>
        <p:spPr>
          <a:xfrm>
            <a:off x="3266903" y="166255"/>
            <a:ext cx="4131424" cy="523220"/>
          </a:xfrm>
          <a:prstGeom prst="rect">
            <a:avLst/>
          </a:prstGeom>
          <a:noFill/>
        </p:spPr>
        <p:txBody>
          <a:bodyPr wrap="square" rtlCol="0">
            <a:spAutoFit/>
          </a:bodyPr>
          <a:lstStyle/>
          <a:p>
            <a:r>
              <a:rPr lang="de-DE" sz="2800" b="1" dirty="0" smtClean="0"/>
              <a:t>Eagle Schaltplan Teil 1:</a:t>
            </a:r>
            <a:endParaRPr lang="en-US" sz="2800" b="1" dirty="0"/>
          </a:p>
        </p:txBody>
      </p:sp>
    </p:spTree>
    <p:extLst>
      <p:ext uri="{BB962C8B-B14F-4D97-AF65-F5344CB8AC3E}">
        <p14:creationId xmlns:p14="http://schemas.microsoft.com/office/powerpoint/2010/main" val="1206374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059" y="746064"/>
            <a:ext cx="8646110" cy="6045434"/>
          </a:xfrm>
          <a:prstGeom prst="rect">
            <a:avLst/>
          </a:prstGeom>
        </p:spPr>
      </p:pic>
      <p:sp>
        <p:nvSpPr>
          <p:cNvPr id="3" name="Textfeld 2"/>
          <p:cNvSpPr txBox="1"/>
          <p:nvPr/>
        </p:nvSpPr>
        <p:spPr>
          <a:xfrm>
            <a:off x="3499658" y="124691"/>
            <a:ext cx="4289367" cy="523220"/>
          </a:xfrm>
          <a:prstGeom prst="rect">
            <a:avLst/>
          </a:prstGeom>
          <a:noFill/>
        </p:spPr>
        <p:txBody>
          <a:bodyPr wrap="square" rtlCol="0">
            <a:spAutoFit/>
          </a:bodyPr>
          <a:lstStyle/>
          <a:p>
            <a:r>
              <a:rPr lang="de-DE" sz="2800" b="1" dirty="0" smtClean="0"/>
              <a:t>Eagle Schaltplan Teil 2:</a:t>
            </a:r>
            <a:endParaRPr lang="en-US" sz="2800" b="1" dirty="0"/>
          </a:p>
        </p:txBody>
      </p:sp>
    </p:spTree>
    <p:extLst>
      <p:ext uri="{BB962C8B-B14F-4D97-AF65-F5344CB8AC3E}">
        <p14:creationId xmlns:p14="http://schemas.microsoft.com/office/powerpoint/2010/main" val="3386198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831" y="1582615"/>
            <a:ext cx="6907823" cy="5180867"/>
          </a:xfrm>
          <a:prstGeom prst="rect">
            <a:avLst/>
          </a:prstGeom>
        </p:spPr>
      </p:pic>
      <p:sp>
        <p:nvSpPr>
          <p:cNvPr id="3" name="Textfeld 2"/>
          <p:cNvSpPr txBox="1"/>
          <p:nvPr/>
        </p:nvSpPr>
        <p:spPr>
          <a:xfrm>
            <a:off x="753207" y="182629"/>
            <a:ext cx="10665069" cy="1477328"/>
          </a:xfrm>
          <a:prstGeom prst="rect">
            <a:avLst/>
          </a:prstGeom>
          <a:noFill/>
        </p:spPr>
        <p:txBody>
          <a:bodyPr wrap="square" rtlCol="0">
            <a:spAutoFit/>
          </a:bodyPr>
          <a:lstStyle/>
          <a:p>
            <a:r>
              <a:rPr lang="de-DE" dirty="0" err="1" smtClean="0"/>
              <a:t>Messergebnise</a:t>
            </a:r>
            <a:r>
              <a:rPr lang="de-DE" dirty="0" smtClean="0"/>
              <a:t> @ 300Mhz:</a:t>
            </a:r>
            <a:br>
              <a:rPr lang="de-DE" dirty="0" smtClean="0"/>
            </a:br>
            <a:r>
              <a:rPr lang="de-DE" dirty="0" smtClean="0"/>
              <a:t>Maximaler Ausgangspegel: </a:t>
            </a:r>
            <a:r>
              <a:rPr lang="de-DE" dirty="0"/>
              <a:t>1.280 </a:t>
            </a:r>
            <a:r>
              <a:rPr lang="de-DE" dirty="0" err="1" smtClean="0"/>
              <a:t>Vrms</a:t>
            </a:r>
            <a:r>
              <a:rPr lang="de-DE" dirty="0" smtClean="0"/>
              <a:t>, das </a:t>
            </a:r>
            <a:r>
              <a:rPr lang="de-DE" dirty="0"/>
              <a:t>entspricht 32.768 mW oder 15.155 </a:t>
            </a:r>
            <a:r>
              <a:rPr lang="de-DE" dirty="0" err="1"/>
              <a:t>dBm</a:t>
            </a:r>
            <a:r>
              <a:rPr lang="de-DE" dirty="0" smtClean="0"/>
              <a:t>. Bleibt also noch genügend Reserve für die </a:t>
            </a:r>
            <a:r>
              <a:rPr lang="de-DE" dirty="0" err="1" smtClean="0"/>
              <a:t>Slope-Compensation</a:t>
            </a:r>
            <a:r>
              <a:rPr lang="de-DE" dirty="0" smtClean="0"/>
              <a:t>, um ein konstantes Ausgangssignal über den großen Frequenzbereich zu ermöglichen, da die Dämpfung bei hohen Frequenzen ansteigt!</a:t>
            </a:r>
            <a:endParaRPr lang="en-US" dirty="0"/>
          </a:p>
        </p:txBody>
      </p:sp>
    </p:spTree>
    <p:extLst>
      <p:ext uri="{BB962C8B-B14F-4D97-AF65-F5344CB8AC3E}">
        <p14:creationId xmlns:p14="http://schemas.microsoft.com/office/powerpoint/2010/main" val="2447446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850392" y="338328"/>
            <a:ext cx="10853928" cy="1200329"/>
          </a:xfrm>
          <a:prstGeom prst="rect">
            <a:avLst/>
          </a:prstGeom>
          <a:noFill/>
        </p:spPr>
        <p:txBody>
          <a:bodyPr wrap="square" rtlCol="0">
            <a:spAutoFit/>
          </a:bodyPr>
          <a:lstStyle/>
          <a:p>
            <a:r>
              <a:rPr lang="de-DE" dirty="0">
                <a:effectLst>
                  <a:outerShdw blurRad="38100" dist="25400" dir="5400000" algn="ctr">
                    <a:srgbClr val="6E747A">
                      <a:alpha val="43000"/>
                    </a:srgbClr>
                  </a:outerShdw>
                </a:effectLst>
              </a:rPr>
              <a:t>Der </a:t>
            </a:r>
            <a:r>
              <a:rPr lang="de-DE" dirty="0" err="1">
                <a:effectLst>
                  <a:outerShdw blurRad="38100" dist="25400" dir="5400000" algn="ctr">
                    <a:srgbClr val="6E747A">
                      <a:alpha val="43000"/>
                    </a:srgbClr>
                  </a:outerShdw>
                </a:effectLst>
              </a:rPr>
              <a:t>Ardusynth</a:t>
            </a:r>
            <a:r>
              <a:rPr lang="de-DE" dirty="0">
                <a:effectLst>
                  <a:outerShdw blurRad="38100" dist="25400" dir="5400000" algn="ctr">
                    <a:srgbClr val="6E747A">
                      <a:alpha val="43000"/>
                    </a:srgbClr>
                  </a:outerShdw>
                </a:effectLst>
              </a:rPr>
              <a:t> wurde nach Fertigstellung im Labor der HTL Innsbruck an einem Spektrum-Analyzer vermessen, um bei möglichst vielen Frequenzen den Ausgangspegel zu bestimmen und gleichzeitig die Oberwellen zu vermessen:</a:t>
            </a:r>
            <a:r>
              <a:rPr lang="de-DE" dirty="0"/>
              <a:t> </a:t>
            </a:r>
            <a:endParaRPr lang="de-DE" dirty="0" smtClean="0"/>
          </a:p>
          <a:p>
            <a:endParaRPr lang="en-US" dirty="0"/>
          </a:p>
        </p:txBody>
      </p:sp>
      <p:pic>
        <p:nvPicPr>
          <p:cNvPr id="4" name="Grafik 3"/>
          <p:cNvPicPr/>
          <p:nvPr/>
        </p:nvPicPr>
        <p:blipFill>
          <a:blip r:embed="rId2" cstate="print">
            <a:extLst>
              <a:ext uri="{28A0092B-C50C-407E-A947-70E740481C1C}">
                <a14:useLocalDpi xmlns:a14="http://schemas.microsoft.com/office/drawing/2010/main" val="0"/>
              </a:ext>
            </a:extLst>
          </a:blip>
          <a:stretch>
            <a:fillRect/>
          </a:stretch>
        </p:blipFill>
        <p:spPr>
          <a:xfrm>
            <a:off x="946213" y="1433766"/>
            <a:ext cx="8325803" cy="5040186"/>
          </a:xfrm>
          <a:prstGeom prst="rect">
            <a:avLst/>
          </a:prstGeom>
        </p:spPr>
      </p:pic>
      <p:sp>
        <p:nvSpPr>
          <p:cNvPr id="5" name="Textfeld 4"/>
          <p:cNvSpPr txBox="1"/>
          <p:nvPr/>
        </p:nvSpPr>
        <p:spPr>
          <a:xfrm>
            <a:off x="946213" y="6556248"/>
            <a:ext cx="8325803" cy="261610"/>
          </a:xfrm>
          <a:prstGeom prst="rect">
            <a:avLst/>
          </a:prstGeom>
          <a:noFill/>
        </p:spPr>
        <p:txBody>
          <a:bodyPr wrap="square" rtlCol="0">
            <a:spAutoFit/>
          </a:bodyPr>
          <a:lstStyle/>
          <a:p>
            <a:r>
              <a:rPr lang="de-DE" sz="1100" dirty="0">
                <a:effectLst>
                  <a:outerShdw blurRad="38100" dist="25400" dir="5400000" algn="ctr">
                    <a:srgbClr val="6E747A">
                      <a:alpha val="43000"/>
                    </a:srgbClr>
                  </a:outerShdw>
                </a:effectLst>
              </a:rPr>
              <a:t>Ausgangsleistung und Oberwellen @ 50 MHz:</a:t>
            </a:r>
            <a:endParaRPr lang="en-US" sz="1100" dirty="0"/>
          </a:p>
        </p:txBody>
      </p:sp>
    </p:spTree>
    <p:extLst>
      <p:ext uri="{BB962C8B-B14F-4D97-AF65-F5344CB8AC3E}">
        <p14:creationId xmlns:p14="http://schemas.microsoft.com/office/powerpoint/2010/main" val="3091468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elle 9"/>
          <p:cNvGraphicFramePr>
            <a:graphicFrameLocks noGrp="1"/>
          </p:cNvGraphicFramePr>
          <p:nvPr/>
        </p:nvGraphicFramePr>
        <p:xfrm>
          <a:off x="3334385" y="1533049"/>
          <a:ext cx="3234055" cy="3429000"/>
        </p:xfrm>
        <a:graphic>
          <a:graphicData uri="http://schemas.openxmlformats.org/drawingml/2006/table">
            <a:tbl>
              <a:tblPr firstRow="1" firstCol="1" bandRow="1">
                <a:tableStyleId>{5C22544A-7EE6-4342-B048-85BDC9FD1C3A}</a:tableStyleId>
              </a:tblPr>
              <a:tblGrid>
                <a:gridCol w="646430">
                  <a:extLst>
                    <a:ext uri="{9D8B030D-6E8A-4147-A177-3AD203B41FA5}">
                      <a16:colId xmlns:a16="http://schemas.microsoft.com/office/drawing/2014/main" val="435819417"/>
                    </a:ext>
                  </a:extLst>
                </a:gridCol>
                <a:gridCol w="646430">
                  <a:extLst>
                    <a:ext uri="{9D8B030D-6E8A-4147-A177-3AD203B41FA5}">
                      <a16:colId xmlns:a16="http://schemas.microsoft.com/office/drawing/2014/main" val="3799631611"/>
                    </a:ext>
                  </a:extLst>
                </a:gridCol>
                <a:gridCol w="647065">
                  <a:extLst>
                    <a:ext uri="{9D8B030D-6E8A-4147-A177-3AD203B41FA5}">
                      <a16:colId xmlns:a16="http://schemas.microsoft.com/office/drawing/2014/main" val="3172665038"/>
                    </a:ext>
                  </a:extLst>
                </a:gridCol>
                <a:gridCol w="647065">
                  <a:extLst>
                    <a:ext uri="{9D8B030D-6E8A-4147-A177-3AD203B41FA5}">
                      <a16:colId xmlns:a16="http://schemas.microsoft.com/office/drawing/2014/main" val="2952402497"/>
                    </a:ext>
                  </a:extLst>
                </a:gridCol>
                <a:gridCol w="647065">
                  <a:extLst>
                    <a:ext uri="{9D8B030D-6E8A-4147-A177-3AD203B41FA5}">
                      <a16:colId xmlns:a16="http://schemas.microsoft.com/office/drawing/2014/main" val="2802262721"/>
                    </a:ext>
                  </a:extLst>
                </a:gridCol>
              </a:tblGrid>
              <a:tr h="0">
                <a:tc>
                  <a:txBody>
                    <a:bodyPr/>
                    <a:lstStyle/>
                    <a:p>
                      <a:pPr algn="just">
                        <a:spcAft>
                          <a:spcPts val="0"/>
                        </a:spcAft>
                      </a:pPr>
                      <a:r>
                        <a:rPr lang="de-DE" sz="900">
                          <a:ln>
                            <a:noFill/>
                          </a:ln>
                          <a:effectLst>
                            <a:outerShdw blurRad="38100" dist="25400" dir="5400000" algn="ctr">
                              <a:srgbClr val="6E747A">
                                <a:alpha val="43000"/>
                              </a:srgbClr>
                            </a:outerShdw>
                          </a:effectLst>
                        </a:rPr>
                        <a:t>20</a:t>
                      </a:r>
                      <a:br>
                        <a:rPr lang="de-DE" sz="900">
                          <a:ln>
                            <a:noFill/>
                          </a:ln>
                          <a:effectLst>
                            <a:outerShdw blurRad="38100" dist="25400" dir="5400000" algn="ctr">
                              <a:srgbClr val="6E747A">
                                <a:alpha val="43000"/>
                              </a:srgbClr>
                            </a:outerShdw>
                          </a:effectLst>
                        </a:rPr>
                      </a:br>
                      <a:r>
                        <a:rPr lang="de-DE" sz="900">
                          <a:ln>
                            <a:noFill/>
                          </a:ln>
                          <a:effectLst>
                            <a:outerShdw blurRad="38100" dist="25400" dir="5400000" algn="ctr">
                              <a:srgbClr val="6E747A">
                                <a:alpha val="43000"/>
                              </a:srgbClr>
                            </a:outerShdw>
                          </a:effectLst>
                        </a:rPr>
                        <a:t>16.08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50</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16.42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100</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16,66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200</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16.63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300</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16.42 dBm</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86366897"/>
                  </a:ext>
                </a:extLst>
              </a:tr>
              <a:tr h="0">
                <a:tc>
                  <a:txBody>
                    <a:bodyPr/>
                    <a:lstStyle/>
                    <a:p>
                      <a:pPr algn="just">
                        <a:spcAft>
                          <a:spcPts val="0"/>
                        </a:spcAft>
                      </a:pPr>
                      <a:r>
                        <a:rPr lang="de-DE" sz="900">
                          <a:ln>
                            <a:noFill/>
                          </a:ln>
                          <a:effectLst>
                            <a:outerShdw blurRad="38100" dist="25400" dir="5400000" algn="ctr">
                              <a:srgbClr val="6E747A">
                                <a:alpha val="43000"/>
                              </a:srgbClr>
                            </a:outerShdw>
                          </a:effectLst>
                        </a:rPr>
                        <a:t>400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16.36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500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16.47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600 MHz 16.39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700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16.08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800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15.63 dBm</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70019282"/>
                  </a:ext>
                </a:extLst>
              </a:tr>
              <a:tr h="0">
                <a:tc>
                  <a:txBody>
                    <a:bodyPr/>
                    <a:lstStyle/>
                    <a:p>
                      <a:pPr algn="just">
                        <a:spcAft>
                          <a:spcPts val="0"/>
                        </a:spcAft>
                      </a:pPr>
                      <a:r>
                        <a:rPr lang="de-DE" sz="900">
                          <a:ln>
                            <a:noFill/>
                          </a:ln>
                          <a:effectLst>
                            <a:outerShdw blurRad="38100" dist="25400" dir="5400000" algn="ctr">
                              <a:srgbClr val="6E747A">
                                <a:alpha val="43000"/>
                              </a:srgbClr>
                            </a:outerShdw>
                          </a:effectLst>
                        </a:rPr>
                        <a:t>900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15.12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1000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14.63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1100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13.87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1200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13.26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1300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12.71 dBm</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43848550"/>
                  </a:ext>
                </a:extLst>
              </a:tr>
              <a:tr h="0">
                <a:tc>
                  <a:txBody>
                    <a:bodyPr/>
                    <a:lstStyle/>
                    <a:p>
                      <a:pPr algn="just">
                        <a:spcAft>
                          <a:spcPts val="0"/>
                        </a:spcAft>
                      </a:pPr>
                      <a:r>
                        <a:rPr lang="de-DE" sz="900">
                          <a:ln>
                            <a:noFill/>
                          </a:ln>
                          <a:effectLst>
                            <a:outerShdw blurRad="38100" dist="25400" dir="5400000" algn="ctr">
                              <a:srgbClr val="6E747A">
                                <a:alpha val="43000"/>
                              </a:srgbClr>
                            </a:outerShdw>
                          </a:effectLst>
                        </a:rPr>
                        <a:t>1400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11.89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1500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11.27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1600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10.57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1700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10.54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1800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10.05 dBm</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97330036"/>
                  </a:ext>
                </a:extLst>
              </a:tr>
              <a:tr h="0">
                <a:tc>
                  <a:txBody>
                    <a:bodyPr/>
                    <a:lstStyle/>
                    <a:p>
                      <a:pPr algn="just">
                        <a:spcAft>
                          <a:spcPts val="0"/>
                        </a:spcAft>
                      </a:pPr>
                      <a:r>
                        <a:rPr lang="de-DE" sz="900">
                          <a:ln>
                            <a:noFill/>
                          </a:ln>
                          <a:effectLst>
                            <a:outerShdw blurRad="38100" dist="25400" dir="5400000" algn="ctr">
                              <a:srgbClr val="6E747A">
                                <a:alpha val="43000"/>
                              </a:srgbClr>
                            </a:outerShdw>
                          </a:effectLst>
                        </a:rPr>
                        <a:t>1900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10.08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2000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9.90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2100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10.15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2200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9.72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2300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10.09 dBm</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18690691"/>
                  </a:ext>
                </a:extLst>
              </a:tr>
              <a:tr h="0">
                <a:tc>
                  <a:txBody>
                    <a:bodyPr/>
                    <a:lstStyle/>
                    <a:p>
                      <a:pPr algn="just">
                        <a:spcAft>
                          <a:spcPts val="0"/>
                        </a:spcAft>
                      </a:pPr>
                      <a:r>
                        <a:rPr lang="de-DE" sz="900">
                          <a:ln>
                            <a:noFill/>
                          </a:ln>
                          <a:effectLst>
                            <a:outerShdw blurRad="38100" dist="25400" dir="5400000" algn="ctr">
                              <a:srgbClr val="6E747A">
                                <a:alpha val="43000"/>
                              </a:srgbClr>
                            </a:outerShdw>
                          </a:effectLst>
                        </a:rPr>
                        <a:t>2400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10.5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2500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10.3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2600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10.36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2700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10.82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2800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10.03 dBm</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27984404"/>
                  </a:ext>
                </a:extLst>
              </a:tr>
              <a:tr h="0">
                <a:tc>
                  <a:txBody>
                    <a:bodyPr/>
                    <a:lstStyle/>
                    <a:p>
                      <a:pPr algn="just">
                        <a:spcAft>
                          <a:spcPts val="0"/>
                        </a:spcAft>
                      </a:pPr>
                      <a:r>
                        <a:rPr lang="de-DE" sz="900">
                          <a:ln>
                            <a:noFill/>
                          </a:ln>
                          <a:effectLst>
                            <a:outerShdw blurRad="38100" dist="25400" dir="5400000" algn="ctr">
                              <a:srgbClr val="6E747A">
                                <a:alpha val="43000"/>
                              </a:srgbClr>
                            </a:outerShdw>
                          </a:effectLst>
                        </a:rPr>
                        <a:t>2900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9.3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3000 MHz</a:t>
                      </a:r>
                      <a:endParaRPr lang="en-US" sz="1200">
                        <a:effectLst/>
                      </a:endParaRPr>
                    </a:p>
                    <a:p>
                      <a:pPr algn="just">
                        <a:spcAft>
                          <a:spcPts val="0"/>
                        </a:spcAft>
                      </a:pPr>
                      <a:r>
                        <a:rPr lang="de-DE" sz="900">
                          <a:ln>
                            <a:noFill/>
                          </a:ln>
                          <a:effectLst>
                            <a:outerShdw blurRad="38100" dist="25400" dir="5400000" algn="ctr">
                              <a:srgbClr val="6E747A">
                                <a:alpha val="43000"/>
                              </a:srgbClr>
                            </a:outerShdw>
                          </a:effectLst>
                        </a:rPr>
                        <a:t>8.5 dBm</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a:ln>
                            <a:noFill/>
                          </a:ln>
                          <a:effectLst>
                            <a:outerShdw blurRad="38100" dist="25400" dir="5400000" algn="ctr">
                              <a:srgbClr val="6E747A">
                                <a:alpha val="43000"/>
                              </a:srgbClr>
                            </a:outerShdw>
                          </a:effectLst>
                        </a:rPr>
                        <a:t> </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900" dirty="0">
                          <a:ln>
                            <a:noFill/>
                          </a:ln>
                          <a:effectLst>
                            <a:outerShdw blurRad="38100" dist="25400" dir="5400000" algn="ctr">
                              <a:srgbClr val="6E747A">
                                <a:alpha val="43000"/>
                              </a:srgbClr>
                            </a:outerShdw>
                          </a:effectLst>
                        </a:rPr>
                        <a:t> </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94229077"/>
                  </a:ext>
                </a:extLst>
              </a:tr>
            </a:tbl>
          </a:graphicData>
        </a:graphic>
      </p:graphicFrame>
      <p:sp>
        <p:nvSpPr>
          <p:cNvPr id="11" name="Rectangle 6"/>
          <p:cNvSpPr>
            <a:spLocks noChangeArrowheads="1"/>
          </p:cNvSpPr>
          <p:nvPr/>
        </p:nvSpPr>
        <p:spPr bwMode="auto">
          <a:xfrm>
            <a:off x="3333750" y="15335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sz="800" b="0" i="0" u="none" strike="noStrike" cap="none" normalizeH="0" baseline="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Tabelle in MHz und dBm:</a:t>
            </a:r>
            <a:endParaRPr kumimoji="0" lang="de-DE" altLang="en-US" sz="1800" b="0" i="0" u="none" strike="noStrike" cap="none" normalizeH="0" baseline="0" smtClean="0">
              <a:ln>
                <a:noFill/>
              </a:ln>
              <a:solidFill>
                <a:schemeClr val="tx1"/>
              </a:solidFill>
              <a:effectLst/>
              <a:latin typeface="Arial" panose="020B0604020202020204" pitchFamily="34" charset="0"/>
            </a:endParaRPr>
          </a:p>
        </p:txBody>
      </p:sp>
      <p:sp>
        <p:nvSpPr>
          <p:cNvPr id="12" name="Textfeld 11"/>
          <p:cNvSpPr txBox="1"/>
          <p:nvPr/>
        </p:nvSpPr>
        <p:spPr>
          <a:xfrm>
            <a:off x="7409672" y="1816388"/>
            <a:ext cx="4449536" cy="2308324"/>
          </a:xfrm>
          <a:prstGeom prst="rect">
            <a:avLst/>
          </a:prstGeom>
          <a:noFill/>
        </p:spPr>
        <p:txBody>
          <a:bodyPr wrap="square" rtlCol="0">
            <a:spAutoFit/>
          </a:bodyPr>
          <a:lstStyle/>
          <a:p>
            <a:pPr algn="just"/>
            <a:r>
              <a:rPr lang="de-DE" dirty="0">
                <a:effectLst>
                  <a:outerShdw blurRad="38100" dist="25400" dir="5400000" algn="ctr">
                    <a:srgbClr val="6E747A">
                      <a:alpha val="43000"/>
                    </a:srgbClr>
                  </a:outerShdw>
                </a:effectLst>
              </a:rPr>
              <a:t>Anschließend wurden diese Messdaten noch entsprechend in die Software des </a:t>
            </a:r>
            <a:r>
              <a:rPr lang="de-DE" dirty="0" err="1">
                <a:effectLst>
                  <a:outerShdw blurRad="38100" dist="25400" dir="5400000" algn="ctr">
                    <a:srgbClr val="6E747A">
                      <a:alpha val="43000"/>
                    </a:srgbClr>
                  </a:outerShdw>
                </a:effectLst>
              </a:rPr>
              <a:t>Arduino</a:t>
            </a:r>
            <a:r>
              <a:rPr lang="de-DE" dirty="0">
                <a:effectLst>
                  <a:outerShdw blurRad="38100" dist="25400" dir="5400000" algn="ctr">
                    <a:srgbClr val="6E747A">
                      <a:alpha val="43000"/>
                    </a:srgbClr>
                  </a:outerShdw>
                </a:effectLst>
              </a:rPr>
              <a:t> integriert, um einen konstanten Ausgangspegel über den gesamten Frequenzbereich zu erhalten, der gemessene „</a:t>
            </a:r>
            <a:r>
              <a:rPr lang="de-DE" dirty="0" err="1">
                <a:effectLst>
                  <a:outerShdw blurRad="38100" dist="25400" dir="5400000" algn="ctr">
                    <a:srgbClr val="6E747A">
                      <a:alpha val="43000"/>
                    </a:srgbClr>
                  </a:outerShdw>
                </a:effectLst>
              </a:rPr>
              <a:t>Slope</a:t>
            </a:r>
            <a:r>
              <a:rPr lang="de-DE" dirty="0">
                <a:effectLst>
                  <a:outerShdw blurRad="38100" dist="25400" dir="5400000" algn="ctr">
                    <a:srgbClr val="6E747A">
                      <a:alpha val="43000"/>
                    </a:srgbClr>
                  </a:outerShdw>
                </a:effectLst>
              </a:rPr>
              <a:t>“ kann damit also normalisiert werden.</a:t>
            </a:r>
            <a:endParaRPr lang="en-US" dirty="0"/>
          </a:p>
          <a:p>
            <a:endParaRPr lang="en-US" dirty="0"/>
          </a:p>
        </p:txBody>
      </p:sp>
      <p:sp>
        <p:nvSpPr>
          <p:cNvPr id="13" name="Textfeld 12"/>
          <p:cNvSpPr txBox="1"/>
          <p:nvPr/>
        </p:nvSpPr>
        <p:spPr>
          <a:xfrm>
            <a:off x="3333750" y="5131837"/>
            <a:ext cx="3234690" cy="553998"/>
          </a:xfrm>
          <a:prstGeom prst="rect">
            <a:avLst/>
          </a:prstGeom>
          <a:noFill/>
        </p:spPr>
        <p:txBody>
          <a:bodyPr wrap="square" rtlCol="0">
            <a:spAutoFit/>
          </a:bodyPr>
          <a:lstStyle/>
          <a:p>
            <a:r>
              <a:rPr lang="de-DE" sz="1200" b="1" dirty="0">
                <a:effectLst>
                  <a:outerShdw blurRad="38100" dist="25400" dir="5400000" algn="ctr">
                    <a:srgbClr val="6E747A">
                      <a:alpha val="43000"/>
                    </a:srgbClr>
                  </a:outerShdw>
                </a:effectLst>
              </a:rPr>
              <a:t>Tabelle in MHz und </a:t>
            </a:r>
            <a:r>
              <a:rPr lang="de-DE" sz="1200" b="1" dirty="0" err="1">
                <a:effectLst>
                  <a:outerShdw blurRad="38100" dist="25400" dir="5400000" algn="ctr">
                    <a:srgbClr val="6E747A">
                      <a:alpha val="43000"/>
                    </a:srgbClr>
                  </a:outerShdw>
                </a:effectLst>
              </a:rPr>
              <a:t>dBm</a:t>
            </a:r>
            <a:r>
              <a:rPr lang="de-DE" sz="1200" b="1" dirty="0">
                <a:effectLst>
                  <a:outerShdw blurRad="38100" dist="25400" dir="5400000" algn="ctr">
                    <a:srgbClr val="6E747A">
                      <a:alpha val="43000"/>
                    </a:srgbClr>
                  </a:outerShdw>
                </a:effectLst>
              </a:rPr>
              <a:t>:</a:t>
            </a:r>
            <a:endParaRPr lang="en-US" sz="1200" b="1" dirty="0"/>
          </a:p>
          <a:p>
            <a:endParaRPr lang="en-US" dirty="0"/>
          </a:p>
        </p:txBody>
      </p:sp>
      <p:sp>
        <p:nvSpPr>
          <p:cNvPr id="14" name="Textfeld 13"/>
          <p:cNvSpPr txBox="1"/>
          <p:nvPr/>
        </p:nvSpPr>
        <p:spPr>
          <a:xfrm>
            <a:off x="3107094" y="690465"/>
            <a:ext cx="8294914" cy="584775"/>
          </a:xfrm>
          <a:prstGeom prst="rect">
            <a:avLst/>
          </a:prstGeom>
          <a:noFill/>
        </p:spPr>
        <p:txBody>
          <a:bodyPr wrap="square" rtlCol="0">
            <a:spAutoFit/>
          </a:bodyPr>
          <a:lstStyle/>
          <a:p>
            <a:r>
              <a:rPr lang="de-DE" sz="3200" b="1" dirty="0" smtClean="0"/>
              <a:t>Messergebnisse der Ausgangsleistung:</a:t>
            </a:r>
            <a:endParaRPr lang="en-US" sz="3200" b="1" dirty="0"/>
          </a:p>
        </p:txBody>
      </p:sp>
    </p:spTree>
    <p:extLst>
      <p:ext uri="{BB962C8B-B14F-4D97-AF65-F5344CB8AC3E}">
        <p14:creationId xmlns:p14="http://schemas.microsoft.com/office/powerpoint/2010/main" val="3668995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p:nvPr/>
        </p:nvPicPr>
        <p:blipFill>
          <a:blip r:embed="rId2" cstate="print">
            <a:extLst>
              <a:ext uri="{28A0092B-C50C-407E-A947-70E740481C1C}">
                <a14:useLocalDpi xmlns:a14="http://schemas.microsoft.com/office/drawing/2010/main" val="0"/>
              </a:ext>
            </a:extLst>
          </a:blip>
          <a:stretch>
            <a:fillRect/>
          </a:stretch>
        </p:blipFill>
        <p:spPr>
          <a:xfrm>
            <a:off x="203682" y="257552"/>
            <a:ext cx="5329371" cy="4287015"/>
          </a:xfrm>
          <a:prstGeom prst="rect">
            <a:avLst/>
          </a:prstGeom>
        </p:spPr>
      </p:pic>
      <p:pic>
        <p:nvPicPr>
          <p:cNvPr id="13" name="Grafik 12"/>
          <p:cNvPicPr/>
          <p:nvPr/>
        </p:nvPicPr>
        <p:blipFill>
          <a:blip r:embed="rId3" cstate="print">
            <a:extLst>
              <a:ext uri="{28A0092B-C50C-407E-A947-70E740481C1C}">
                <a14:useLocalDpi xmlns:a14="http://schemas.microsoft.com/office/drawing/2010/main" val="0"/>
              </a:ext>
            </a:extLst>
          </a:blip>
          <a:stretch>
            <a:fillRect/>
          </a:stretch>
        </p:blipFill>
        <p:spPr>
          <a:xfrm>
            <a:off x="4997005" y="1487614"/>
            <a:ext cx="5518595" cy="4199954"/>
          </a:xfrm>
          <a:prstGeom prst="rect">
            <a:avLst/>
          </a:prstGeom>
        </p:spPr>
      </p:pic>
      <p:sp>
        <p:nvSpPr>
          <p:cNvPr id="9" name="Textfeld 8"/>
          <p:cNvSpPr txBox="1"/>
          <p:nvPr/>
        </p:nvSpPr>
        <p:spPr>
          <a:xfrm>
            <a:off x="411480" y="4700016"/>
            <a:ext cx="4352544" cy="738664"/>
          </a:xfrm>
          <a:prstGeom prst="rect">
            <a:avLst/>
          </a:prstGeom>
          <a:noFill/>
        </p:spPr>
        <p:txBody>
          <a:bodyPr wrap="square" rtlCol="0">
            <a:spAutoFit/>
          </a:bodyPr>
          <a:lstStyle/>
          <a:p>
            <a:r>
              <a:rPr lang="de-DE" sz="1200" dirty="0"/>
              <a:t>Messung der Rauschleistungsdichte @ 156.25 MHz (</a:t>
            </a:r>
            <a:r>
              <a:rPr lang="de-DE" sz="1200" dirty="0" smtClean="0"/>
              <a:t>Oszillatorgrundfrequenz</a:t>
            </a:r>
            <a:r>
              <a:rPr lang="de-DE" sz="1200" dirty="0"/>
              <a:t>) (Span 100 KHz): -117.07 </a:t>
            </a:r>
            <a:r>
              <a:rPr lang="de-DE" sz="1200" dirty="0" err="1"/>
              <a:t>dBc</a:t>
            </a:r>
            <a:r>
              <a:rPr lang="de-DE" sz="1200" dirty="0"/>
              <a:t>/Hz</a:t>
            </a:r>
            <a:endParaRPr lang="en-US" sz="1200" dirty="0"/>
          </a:p>
          <a:p>
            <a:endParaRPr lang="en-US" dirty="0"/>
          </a:p>
        </p:txBody>
      </p:sp>
      <p:sp>
        <p:nvSpPr>
          <p:cNvPr id="10" name="Textfeld 9"/>
          <p:cNvSpPr txBox="1"/>
          <p:nvPr/>
        </p:nvSpPr>
        <p:spPr>
          <a:xfrm>
            <a:off x="5266944" y="5843016"/>
            <a:ext cx="4937760" cy="877163"/>
          </a:xfrm>
          <a:prstGeom prst="rect">
            <a:avLst/>
          </a:prstGeom>
          <a:noFill/>
        </p:spPr>
        <p:txBody>
          <a:bodyPr wrap="square" rtlCol="0">
            <a:spAutoFit/>
          </a:bodyPr>
          <a:lstStyle/>
          <a:p>
            <a:r>
              <a:rPr lang="de-DE" sz="1100" dirty="0"/>
              <a:t>Messung der Rauschleistungsdichte @ 156.25 MHz (</a:t>
            </a:r>
            <a:r>
              <a:rPr lang="de-DE" sz="1100" dirty="0" smtClean="0"/>
              <a:t>Oszillatorgrundfrequenz</a:t>
            </a:r>
            <a:r>
              <a:rPr lang="de-DE" sz="1100" dirty="0"/>
              <a:t>) (Span 20 MHz): Ergebnis nicht messbar, da es im Phasenrauschen des Oszillators des Spektrum-</a:t>
            </a:r>
            <a:r>
              <a:rPr lang="de-DE" sz="1100" dirty="0" err="1"/>
              <a:t>Analyzers</a:t>
            </a:r>
            <a:r>
              <a:rPr lang="de-DE" sz="1100" dirty="0"/>
              <a:t> untergeht!</a:t>
            </a:r>
            <a:endParaRPr lang="en-US" sz="1100" dirty="0"/>
          </a:p>
          <a:p>
            <a:endParaRPr lang="en-US" dirty="0"/>
          </a:p>
        </p:txBody>
      </p:sp>
      <p:graphicFrame>
        <p:nvGraphicFramePr>
          <p:cNvPr id="11" name="Tabelle 10"/>
          <p:cNvGraphicFramePr>
            <a:graphicFrameLocks noGrp="1"/>
          </p:cNvGraphicFramePr>
          <p:nvPr>
            <p:extLst>
              <p:ext uri="{D42A27DB-BD31-4B8C-83A1-F6EECF244321}">
                <p14:modId xmlns:p14="http://schemas.microsoft.com/office/powerpoint/2010/main" val="3855290615"/>
              </p:ext>
            </p:extLst>
          </p:nvPr>
        </p:nvGraphicFramePr>
        <p:xfrm>
          <a:off x="7085291" y="257553"/>
          <a:ext cx="3234055" cy="984429"/>
        </p:xfrm>
        <a:graphic>
          <a:graphicData uri="http://schemas.openxmlformats.org/drawingml/2006/table">
            <a:tbl>
              <a:tblPr firstRow="1" firstCol="1" bandRow="1">
                <a:tableStyleId>{5C22544A-7EE6-4342-B048-85BDC9FD1C3A}</a:tableStyleId>
              </a:tblPr>
              <a:tblGrid>
                <a:gridCol w="808355">
                  <a:extLst>
                    <a:ext uri="{9D8B030D-6E8A-4147-A177-3AD203B41FA5}">
                      <a16:colId xmlns:a16="http://schemas.microsoft.com/office/drawing/2014/main" val="2105046364"/>
                    </a:ext>
                  </a:extLst>
                </a:gridCol>
                <a:gridCol w="808355">
                  <a:extLst>
                    <a:ext uri="{9D8B030D-6E8A-4147-A177-3AD203B41FA5}">
                      <a16:colId xmlns:a16="http://schemas.microsoft.com/office/drawing/2014/main" val="3821518619"/>
                    </a:ext>
                  </a:extLst>
                </a:gridCol>
                <a:gridCol w="808355">
                  <a:extLst>
                    <a:ext uri="{9D8B030D-6E8A-4147-A177-3AD203B41FA5}">
                      <a16:colId xmlns:a16="http://schemas.microsoft.com/office/drawing/2014/main" val="24180337"/>
                    </a:ext>
                  </a:extLst>
                </a:gridCol>
                <a:gridCol w="808990">
                  <a:extLst>
                    <a:ext uri="{9D8B030D-6E8A-4147-A177-3AD203B41FA5}">
                      <a16:colId xmlns:a16="http://schemas.microsoft.com/office/drawing/2014/main" val="2855020720"/>
                    </a:ext>
                  </a:extLst>
                </a:gridCol>
              </a:tblGrid>
              <a:tr h="328143">
                <a:tc>
                  <a:txBody>
                    <a:bodyPr/>
                    <a:lstStyle/>
                    <a:p>
                      <a:pPr algn="just">
                        <a:spcAft>
                          <a:spcPts val="0"/>
                        </a:spcAft>
                      </a:pPr>
                      <a:r>
                        <a:rPr lang="de-DE" sz="800">
                          <a:effectLst/>
                        </a:rPr>
                        <a:t>50 HZ</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800">
                          <a:effectLst/>
                        </a:rPr>
                        <a:t>100 HZ</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800">
                          <a:effectLst/>
                        </a:rPr>
                        <a:t>100 KHZ</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800">
                          <a:effectLst/>
                        </a:rPr>
                        <a:t>20 Mhz</a:t>
                      </a:r>
                      <a:endParaRPr lang="en-US"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47202887"/>
                  </a:ext>
                </a:extLst>
              </a:tr>
              <a:tr h="656286">
                <a:tc>
                  <a:txBody>
                    <a:bodyPr/>
                    <a:lstStyle/>
                    <a:p>
                      <a:pPr algn="just">
                        <a:spcAft>
                          <a:spcPts val="0"/>
                        </a:spcAft>
                      </a:pPr>
                      <a:r>
                        <a:rPr lang="de-DE" sz="800">
                          <a:effectLst/>
                        </a:rPr>
                        <a:t>-83.94 dBc/Hz</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800">
                          <a:effectLst/>
                        </a:rPr>
                        <a:t>-96 dbc/Hz</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800">
                          <a:effectLst/>
                        </a:rPr>
                        <a:t>-117 dBc/Hz</a:t>
                      </a:r>
                      <a:endParaRPr lang="en-US"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de-DE" sz="800" dirty="0">
                          <a:effectLst/>
                        </a:rPr>
                        <a:t>Nicht mehr messbar</a:t>
                      </a:r>
                      <a:endParaRPr lang="en-US"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02143469"/>
                  </a:ext>
                </a:extLst>
              </a:tr>
            </a:tbl>
          </a:graphicData>
        </a:graphic>
      </p:graphicFrame>
      <p:sp>
        <p:nvSpPr>
          <p:cNvPr id="14" name="Rectangle 9"/>
          <p:cNvSpPr>
            <a:spLocks noChangeArrowheads="1"/>
          </p:cNvSpPr>
          <p:nvPr/>
        </p:nvSpPr>
        <p:spPr bwMode="auto">
          <a:xfrm>
            <a:off x="13069087" y="354873"/>
            <a:ext cx="22313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en-US" sz="1100" b="0" i="0" u="none" strike="noStrike" cap="none" normalizeH="0" baseline="0" dirty="0" smtClean="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de-DE"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853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2"/>
          <p:cNvSpPr txBox="1"/>
          <p:nvPr/>
        </p:nvSpPr>
        <p:spPr>
          <a:xfrm>
            <a:off x="2004234" y="736188"/>
            <a:ext cx="6849600" cy="590940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de-DE" sz="1800">
                <a:solidFill>
                  <a:schemeClr val="lt1"/>
                </a:solidFill>
                <a:latin typeface="Century Gothic"/>
                <a:ea typeface="Century Gothic"/>
                <a:cs typeface="Century Gothic"/>
                <a:sym typeface="Century Gothic"/>
              </a:rPr>
              <a:t>Eine PLL (Phase Locked Loop) ist eine elektronische Schaltung, die die Phasenlage und damit auch die Frequenz eines in seiner Frequenz veränderbaren Oszillators über einen geschlossenen Regelkreis so beeinflusst, dass die Abweichung der Phase eines Referenzoszillators und der Ausgangsfrequenz der PLL möglichst konstant ist. Erste Grundlagen dazu wurden in den 1930er Jahren erarbeitet, erste Anwendungen von PLLs sind aus der Fernsehtechnik der 1950er Jahre und des aufkommenden UKW-Radios bekannt, erst in den 1960er Jahren wurden die bis dahin diskreten Schaltungen durch integrierte Schaltungen ersetzt. In den 1980er Jahren entstanden die ersten digitalen Phasenregelschleifen für die digitale Signalverarbeitung. PLLs finden vor allem als PM und FM Modulatoren und Demodulatoren, aber auch in der Frequenzsynthese Anwendung. Neben ihrem Einsatz in der Computer-Technik sind sie in fast allen modernen Receivern und Transceivern verbaut, da sie bis in den GHz-Bereich hinein arbeiten. Dort dienen sie vor allem der Erzeugung stabiler, programmierbarer Frequenzen, sowie in Tunern zur Modulation/Demodulation.</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12648" y="1554480"/>
            <a:ext cx="11064240" cy="1754326"/>
          </a:xfrm>
          <a:prstGeom prst="rect">
            <a:avLst/>
          </a:prstGeom>
          <a:noFill/>
        </p:spPr>
        <p:txBody>
          <a:bodyPr wrap="square" rtlCol="0">
            <a:spAutoFit/>
          </a:bodyPr>
          <a:lstStyle/>
          <a:p>
            <a:pPr algn="just"/>
            <a:r>
              <a:rPr lang="de-DE" dirty="0" smtClean="0">
                <a:effectLst>
                  <a:outerShdw blurRad="38100" dist="25400" dir="5400000" algn="ctr">
                    <a:srgbClr val="6E747A">
                      <a:alpha val="43000"/>
                    </a:srgbClr>
                  </a:outerShdw>
                </a:effectLst>
              </a:rPr>
              <a:t>Insgesamt </a:t>
            </a:r>
            <a:r>
              <a:rPr lang="de-DE" dirty="0">
                <a:effectLst>
                  <a:outerShdw blurRad="38100" dist="25400" dir="5400000" algn="ctr">
                    <a:srgbClr val="6E747A">
                      <a:alpha val="43000"/>
                    </a:srgbClr>
                  </a:outerShdw>
                </a:effectLst>
              </a:rPr>
              <a:t>bin ich mit dem Projekt sehr zufrieden -  die fast viermonatige </a:t>
            </a:r>
            <a:r>
              <a:rPr lang="de-DE" dirty="0" err="1">
                <a:effectLst>
                  <a:outerShdw blurRad="38100" dist="25400" dir="5400000" algn="ctr">
                    <a:srgbClr val="6E747A">
                      <a:alpha val="43000"/>
                    </a:srgbClr>
                  </a:outerShdw>
                </a:effectLst>
              </a:rPr>
              <a:t>Planugsphase</a:t>
            </a:r>
            <a:r>
              <a:rPr lang="de-DE" dirty="0">
                <a:effectLst>
                  <a:outerShdw blurRad="38100" dist="25400" dir="5400000" algn="ctr">
                    <a:srgbClr val="6E747A">
                      <a:alpha val="43000"/>
                    </a:srgbClr>
                  </a:outerShdw>
                </a:effectLst>
              </a:rPr>
              <a:t> und der nicht ganz einfache SMD-Aufbau waren spannend und lehrreich, haben sich aber rentiert, auch mit dem Endergebnis bin ich sehr zufrieden - ein Projekt, dessen Nachbau sich lohnt!</a:t>
            </a:r>
            <a:br>
              <a:rPr lang="de-DE" dirty="0">
                <a:effectLst>
                  <a:outerShdw blurRad="38100" dist="25400" dir="5400000" algn="ctr">
                    <a:srgbClr val="6E747A">
                      <a:alpha val="43000"/>
                    </a:srgbClr>
                  </a:outerShdw>
                </a:effectLst>
              </a:rPr>
            </a:br>
            <a:r>
              <a:rPr lang="de-DE" dirty="0">
                <a:effectLst>
                  <a:outerShdw blurRad="38100" dist="25400" dir="5400000" algn="ctr">
                    <a:srgbClr val="6E747A">
                      <a:alpha val="43000"/>
                    </a:srgbClr>
                  </a:outerShdw>
                </a:effectLst>
              </a:rPr>
              <a:t>Schalpläne und Layout können jederzeit vom Autor per email zugeschickt werden.</a:t>
            </a:r>
            <a:endParaRPr lang="en-US" dirty="0"/>
          </a:p>
          <a:p>
            <a:r>
              <a:rPr lang="de-DE" dirty="0">
                <a:effectLst>
                  <a:outerShdw blurRad="38100" dist="25400" dir="5400000" algn="ctr">
                    <a:srgbClr val="6E747A">
                      <a:alpha val="43000"/>
                    </a:srgbClr>
                  </a:outerShdw>
                </a:effectLst>
              </a:rPr>
              <a:t/>
            </a:r>
            <a:br>
              <a:rPr lang="de-DE" dirty="0">
                <a:effectLst>
                  <a:outerShdw blurRad="38100" dist="25400" dir="5400000" algn="ctr">
                    <a:srgbClr val="6E747A">
                      <a:alpha val="43000"/>
                    </a:srgbClr>
                  </a:outerShdw>
                </a:effectLst>
              </a:rPr>
            </a:br>
            <a:endParaRPr lang="en-US" dirty="0"/>
          </a:p>
        </p:txBody>
      </p:sp>
      <p:sp>
        <p:nvSpPr>
          <p:cNvPr id="3" name="Textfeld 2"/>
          <p:cNvSpPr txBox="1"/>
          <p:nvPr/>
        </p:nvSpPr>
        <p:spPr>
          <a:xfrm>
            <a:off x="923544" y="356616"/>
            <a:ext cx="8311896" cy="707886"/>
          </a:xfrm>
          <a:prstGeom prst="rect">
            <a:avLst/>
          </a:prstGeom>
          <a:noFill/>
        </p:spPr>
        <p:txBody>
          <a:bodyPr wrap="square" rtlCol="0">
            <a:spAutoFit/>
          </a:bodyPr>
          <a:lstStyle/>
          <a:p>
            <a:pPr algn="ctr"/>
            <a:r>
              <a:rPr lang="de-DE" sz="4000" b="1" dirty="0" smtClean="0"/>
              <a:t>Mein </a:t>
            </a:r>
            <a:r>
              <a:rPr lang="de-DE" sz="4000" b="1" dirty="0" err="1" smtClean="0"/>
              <a:t>Resumee</a:t>
            </a:r>
            <a:r>
              <a:rPr lang="de-DE" sz="4000" b="1" dirty="0" smtClean="0"/>
              <a:t>:</a:t>
            </a:r>
            <a:endParaRPr lang="en-US" sz="4000" b="1" dirty="0"/>
          </a:p>
        </p:txBody>
      </p:sp>
      <p:sp>
        <p:nvSpPr>
          <p:cNvPr id="4" name="Textfeld 3"/>
          <p:cNvSpPr txBox="1"/>
          <p:nvPr/>
        </p:nvSpPr>
        <p:spPr>
          <a:xfrm>
            <a:off x="603504" y="3639312"/>
            <a:ext cx="10936224" cy="3139321"/>
          </a:xfrm>
          <a:prstGeom prst="rect">
            <a:avLst/>
          </a:prstGeom>
          <a:noFill/>
        </p:spPr>
        <p:txBody>
          <a:bodyPr wrap="square" rtlCol="0">
            <a:spAutoFit/>
          </a:bodyPr>
          <a:lstStyle/>
          <a:p>
            <a:r>
              <a:rPr lang="de-DE" b="1" dirty="0">
                <a:effectLst>
                  <a:outerShdw blurRad="38100" dist="25400" dir="5400000" algn="ctr">
                    <a:srgbClr val="6E747A">
                      <a:alpha val="43000"/>
                    </a:srgbClr>
                  </a:outerShdw>
                </a:effectLst>
              </a:rPr>
              <a:t>Quellenverzeichnis:</a:t>
            </a:r>
            <a:br>
              <a:rPr lang="de-DE" b="1" dirty="0">
                <a:effectLst>
                  <a:outerShdw blurRad="38100" dist="25400" dir="5400000" algn="ctr">
                    <a:srgbClr val="6E747A">
                      <a:alpha val="43000"/>
                    </a:srgbClr>
                  </a:outerShdw>
                </a:effectLst>
              </a:rPr>
            </a:br>
            <a:r>
              <a:rPr lang="de-DE" dirty="0">
                <a:effectLst>
                  <a:outerShdw blurRad="38100" dist="25400" dir="5400000" algn="ctr">
                    <a:srgbClr val="6E747A">
                      <a:alpha val="43000"/>
                    </a:srgbClr>
                  </a:outerShdw>
                </a:effectLst>
              </a:rPr>
              <a:t>1</a:t>
            </a:r>
            <a:r>
              <a:rPr lang="de-DE" u="sng" dirty="0">
                <a:effectLst>
                  <a:outerShdw blurRad="38100" dist="25400" dir="5400000" algn="ctr">
                    <a:srgbClr val="6E747A">
                      <a:alpha val="43000"/>
                    </a:srgbClr>
                  </a:outerShdw>
                </a:effectLst>
                <a:hlinkClick r:id="rId2"/>
              </a:rPr>
              <a:t>https://www.analog.com/media/en/technical-documentation/data-sheets/ad9859.pdf</a:t>
            </a:r>
            <a:endParaRPr lang="en-US" dirty="0"/>
          </a:p>
          <a:p>
            <a:r>
              <a:rPr lang="de-DE" dirty="0">
                <a:effectLst>
                  <a:outerShdw blurRad="38100" dist="25400" dir="5400000" algn="ctr">
                    <a:srgbClr val="6E747A">
                      <a:alpha val="43000"/>
                    </a:srgbClr>
                  </a:outerShdw>
                </a:effectLst>
              </a:rPr>
              <a:t>2 </a:t>
            </a:r>
            <a:r>
              <a:rPr lang="de-DE" u="sng" dirty="0">
                <a:effectLst>
                  <a:outerShdw blurRad="38100" dist="25400" dir="5400000" algn="ctr">
                    <a:srgbClr val="6E747A">
                      <a:alpha val="43000"/>
                    </a:srgbClr>
                  </a:outerShdw>
                </a:effectLst>
                <a:hlinkClick r:id="rId3"/>
              </a:rPr>
              <a:t>https://www.silabs.com/documents/public/data-sheets/si570.pdf</a:t>
            </a:r>
            <a:endParaRPr lang="en-US" dirty="0"/>
          </a:p>
          <a:p>
            <a:r>
              <a:rPr lang="de-DE" dirty="0">
                <a:effectLst>
                  <a:outerShdw blurRad="38100" dist="25400" dir="5400000" algn="ctr">
                    <a:srgbClr val="6E747A">
                      <a:alpha val="43000"/>
                    </a:srgbClr>
                  </a:outerShdw>
                </a:effectLst>
              </a:rPr>
              <a:t>3 </a:t>
            </a:r>
            <a:r>
              <a:rPr lang="de-DE" u="sng" dirty="0">
                <a:effectLst>
                  <a:outerShdw blurRad="38100" dist="25400" dir="5400000" algn="ctr">
                    <a:srgbClr val="6E747A">
                      <a:alpha val="43000"/>
                    </a:srgbClr>
                  </a:outerShdw>
                </a:effectLst>
                <a:hlinkClick r:id="rId4"/>
              </a:rPr>
              <a:t>https://www.silabs.com/documents/public/data-sheets/si564-datasheet.pdf</a:t>
            </a:r>
            <a:endParaRPr lang="en-US" dirty="0"/>
          </a:p>
          <a:p>
            <a:r>
              <a:rPr lang="de-DE" dirty="0">
                <a:effectLst>
                  <a:outerShdw blurRad="38100" dist="25400" dir="5400000" algn="ctr">
                    <a:srgbClr val="6E747A">
                      <a:alpha val="43000"/>
                    </a:srgbClr>
                  </a:outerShdw>
                </a:effectLst>
              </a:rPr>
              <a:t>4 </a:t>
            </a:r>
            <a:r>
              <a:rPr lang="de-DE" u="sng" dirty="0">
                <a:effectLst>
                  <a:outerShdw blurRad="38100" dist="25400" dir="5400000" algn="ctr">
                    <a:srgbClr val="6E747A">
                      <a:alpha val="43000"/>
                    </a:srgbClr>
                  </a:outerShdw>
                </a:effectLst>
                <a:hlinkClick r:id="rId5"/>
              </a:rPr>
              <a:t>http://www.ti.com/lit/ds/symlink/lmk61e2.pdf</a:t>
            </a:r>
            <a:endParaRPr lang="en-US" dirty="0"/>
          </a:p>
          <a:p>
            <a:r>
              <a:rPr lang="de-DE" dirty="0">
                <a:effectLst>
                  <a:outerShdw blurRad="38100" dist="25400" dir="5400000" algn="ctr">
                    <a:srgbClr val="6E747A">
                      <a:alpha val="43000"/>
                    </a:srgbClr>
                  </a:outerShdw>
                </a:effectLst>
              </a:rPr>
              <a:t>5 </a:t>
            </a:r>
            <a:r>
              <a:rPr lang="de-DE" u="sng" dirty="0">
                <a:effectLst>
                  <a:outerShdw blurRad="38100" dist="25400" dir="5400000" algn="ctr">
                    <a:srgbClr val="6E747A">
                      <a:alpha val="43000"/>
                    </a:srgbClr>
                  </a:outerShdw>
                </a:effectLst>
                <a:hlinkClick r:id="rId6"/>
              </a:rPr>
              <a:t>https://www.maximintegrated.com/en/products/comms/wireless-rf/MAX2870.html</a:t>
            </a:r>
            <a:endParaRPr lang="en-US" dirty="0"/>
          </a:p>
          <a:p>
            <a:r>
              <a:rPr lang="de-DE" dirty="0">
                <a:effectLst>
                  <a:outerShdw blurRad="38100" dist="25400" dir="5400000" algn="ctr">
                    <a:srgbClr val="6E747A">
                      <a:alpha val="43000"/>
                    </a:srgbClr>
                  </a:outerShdw>
                </a:effectLst>
              </a:rPr>
              <a:t>6 </a:t>
            </a:r>
            <a:r>
              <a:rPr lang="de-DE" u="sng" dirty="0">
                <a:effectLst>
                  <a:outerShdw blurRad="38100" dist="25400" dir="5400000" algn="ctr">
                    <a:srgbClr val="6E747A">
                      <a:alpha val="43000"/>
                    </a:srgbClr>
                  </a:outerShdw>
                </a:effectLst>
                <a:hlinkClick r:id="rId7"/>
              </a:rPr>
              <a:t>https://www.analog.com/media/en/technical-documentation/data-sheets/adf5355.pdf</a:t>
            </a:r>
            <a:endParaRPr lang="en-US" dirty="0"/>
          </a:p>
          <a:p>
            <a:r>
              <a:rPr lang="de-DE" dirty="0">
                <a:effectLst>
                  <a:outerShdw blurRad="38100" dist="25400" dir="5400000" algn="ctr">
                    <a:srgbClr val="6E747A">
                      <a:alpha val="43000"/>
                    </a:srgbClr>
                  </a:outerShdw>
                </a:effectLst>
              </a:rPr>
              <a:t>7 </a:t>
            </a:r>
            <a:r>
              <a:rPr lang="de-DE" u="sng" dirty="0">
                <a:effectLst>
                  <a:outerShdw blurRad="38100" dist="25400" dir="5400000" algn="ctr">
                    <a:srgbClr val="6E747A">
                      <a:alpha val="43000"/>
                    </a:srgbClr>
                  </a:outerShdw>
                </a:effectLst>
                <a:hlinkClick r:id="rId8"/>
              </a:rPr>
              <a:t>http://minicircuits.com</a:t>
            </a:r>
            <a:endParaRPr lang="en-US" dirty="0"/>
          </a:p>
          <a:p>
            <a:r>
              <a:rPr lang="de-DE" dirty="0">
                <a:effectLst>
                  <a:outerShdw blurRad="38100" dist="25400" dir="5400000" algn="ctr">
                    <a:srgbClr val="6E747A">
                      <a:alpha val="43000"/>
                    </a:srgbClr>
                  </a:outerShdw>
                </a:effectLst>
              </a:rPr>
              <a:t>8 </a:t>
            </a:r>
            <a:r>
              <a:rPr lang="de-DE" u="sng" dirty="0">
                <a:effectLst>
                  <a:outerShdw blurRad="38100" dist="25400" dir="5400000" algn="ctr">
                    <a:srgbClr val="6E747A">
                      <a:alpha val="43000"/>
                    </a:srgbClr>
                  </a:outerShdw>
                </a:effectLst>
                <a:hlinkClick r:id="rId9"/>
              </a:rPr>
              <a:t>https://www.autodesk.de</a:t>
            </a:r>
            <a:endParaRPr lang="en-US" dirty="0"/>
          </a:p>
          <a:p>
            <a:r>
              <a:rPr lang="de-DE" dirty="0">
                <a:effectLst>
                  <a:outerShdw blurRad="38100" dist="25400" dir="5400000" algn="ctr">
                    <a:srgbClr val="6E747A">
                      <a:alpha val="43000"/>
                    </a:srgbClr>
                  </a:outerShdw>
                </a:effectLst>
              </a:rPr>
              <a:t>9 </a:t>
            </a:r>
            <a:r>
              <a:rPr lang="de-DE" u="sng" dirty="0">
                <a:effectLst>
                  <a:outerShdw blurRad="38100" dist="25400" dir="5400000" algn="ctr">
                    <a:srgbClr val="6E747A">
                      <a:alpha val="43000"/>
                    </a:srgbClr>
                  </a:outerShdw>
                </a:effectLst>
                <a:hlinkClick r:id="rId10"/>
              </a:rPr>
              <a:t>http://aisler.net</a:t>
            </a:r>
            <a:endParaRPr lang="en-US" dirty="0"/>
          </a:p>
          <a:p>
            <a:endParaRPr lang="en-US" dirty="0"/>
          </a:p>
        </p:txBody>
      </p:sp>
    </p:spTree>
    <p:extLst>
      <p:ext uri="{BB962C8B-B14F-4D97-AF65-F5344CB8AC3E}">
        <p14:creationId xmlns:p14="http://schemas.microsoft.com/office/powerpoint/2010/main" val="2383492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216152" y="2514600"/>
            <a:ext cx="10725912" cy="1200329"/>
          </a:xfrm>
          <a:prstGeom prst="rect">
            <a:avLst/>
          </a:prstGeom>
          <a:noFill/>
        </p:spPr>
        <p:txBody>
          <a:bodyPr wrap="square" rtlCol="0">
            <a:spAutoFit/>
          </a:bodyPr>
          <a:lstStyle/>
          <a:p>
            <a:pPr algn="ctr"/>
            <a:r>
              <a:rPr lang="de-DE" sz="7200" dirty="0" smtClean="0"/>
              <a:t>ENDE</a:t>
            </a:r>
            <a:endParaRPr lang="en-US" sz="7200" dirty="0"/>
          </a:p>
        </p:txBody>
      </p:sp>
    </p:spTree>
    <p:extLst>
      <p:ext uri="{BB962C8B-B14F-4D97-AF65-F5344CB8AC3E}">
        <p14:creationId xmlns:p14="http://schemas.microsoft.com/office/powerpoint/2010/main" val="3075998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55469" y="665018"/>
            <a:ext cx="9360131" cy="5586153"/>
          </a:xfrm>
          <a:prstGeom prst="rect">
            <a:avLst/>
          </a:prstGeom>
          <a:noFill/>
        </p:spPr>
        <p:txBody>
          <a:bodyPr wrap="square" rtlCol="0">
            <a:spAutoFit/>
          </a:bodyPr>
          <a:lstStyle/>
          <a:p>
            <a:endParaRPr lang="en-US" dirty="0"/>
          </a:p>
        </p:txBody>
      </p:sp>
      <p:pic>
        <p:nvPicPr>
          <p:cNvPr id="3" name="Grafik 2"/>
          <p:cNvPicPr/>
          <p:nvPr/>
        </p:nvPicPr>
        <p:blipFill>
          <a:blip r:embed="rId2">
            <a:extLst>
              <a:ext uri="{28A0092B-C50C-407E-A947-70E740481C1C}">
                <a14:useLocalDpi xmlns:a14="http://schemas.microsoft.com/office/drawing/2010/main" val="0"/>
              </a:ext>
            </a:extLst>
          </a:blip>
          <a:stretch>
            <a:fillRect/>
          </a:stretch>
        </p:blipFill>
        <p:spPr>
          <a:xfrm>
            <a:off x="3512516" y="1082993"/>
            <a:ext cx="4646036" cy="2505768"/>
          </a:xfrm>
          <a:prstGeom prst="rect">
            <a:avLst/>
          </a:prstGeom>
        </p:spPr>
      </p:pic>
      <p:sp>
        <p:nvSpPr>
          <p:cNvPr id="4" name="Textfeld 3"/>
          <p:cNvSpPr txBox="1"/>
          <p:nvPr/>
        </p:nvSpPr>
        <p:spPr>
          <a:xfrm>
            <a:off x="3175462" y="534937"/>
            <a:ext cx="5494713" cy="461665"/>
          </a:xfrm>
          <a:prstGeom prst="rect">
            <a:avLst/>
          </a:prstGeom>
          <a:noFill/>
        </p:spPr>
        <p:txBody>
          <a:bodyPr wrap="square" rtlCol="0">
            <a:spAutoFit/>
          </a:bodyPr>
          <a:lstStyle/>
          <a:p>
            <a:r>
              <a:rPr lang="de-DE" sz="2400" b="1" dirty="0" smtClean="0"/>
              <a:t>Blockschaltbild einer einfachen  PLL</a:t>
            </a:r>
            <a:endParaRPr lang="en-US" sz="2400" b="1" dirty="0"/>
          </a:p>
        </p:txBody>
      </p:sp>
      <p:sp>
        <p:nvSpPr>
          <p:cNvPr id="5" name="Textfeld 4"/>
          <p:cNvSpPr txBox="1"/>
          <p:nvPr/>
        </p:nvSpPr>
        <p:spPr>
          <a:xfrm>
            <a:off x="922713" y="4006735"/>
            <a:ext cx="10498974" cy="2554545"/>
          </a:xfrm>
          <a:prstGeom prst="rect">
            <a:avLst/>
          </a:prstGeom>
          <a:noFill/>
        </p:spPr>
        <p:txBody>
          <a:bodyPr wrap="square" rtlCol="0">
            <a:spAutoFit/>
          </a:bodyPr>
          <a:lstStyle/>
          <a:p>
            <a:pPr algn="just"/>
            <a:r>
              <a:rPr lang="de-DE" sz="1600" dirty="0"/>
              <a:t>Das obige Blockschaltbild beschreibt den prinzipiellen Aufbau einer einfachen PLL zur Frequenzerzeugung. Der in seiner Frequenz steuerbare Oszillator, hier ein VCO (</a:t>
            </a:r>
            <a:r>
              <a:rPr lang="de-DE" sz="1600" dirty="0" err="1"/>
              <a:t>Voltage</a:t>
            </a:r>
            <a:r>
              <a:rPr lang="de-DE" sz="1600" dirty="0"/>
              <a:t> </a:t>
            </a:r>
            <a:r>
              <a:rPr lang="de-DE" sz="1600" dirty="0" err="1"/>
              <a:t>Controlled</a:t>
            </a:r>
            <a:r>
              <a:rPr lang="de-DE" sz="1600" dirty="0"/>
              <a:t> </a:t>
            </a:r>
            <a:r>
              <a:rPr lang="de-DE" sz="1600" dirty="0" err="1"/>
              <a:t>Oscillator</a:t>
            </a:r>
            <a:r>
              <a:rPr lang="de-DE" sz="1600" dirty="0"/>
              <a:t>) erzeugt das Ausgangssignal. Ein Teil dieses Signals durchläuft einen programmierbaren Frequenzteiler und wird mit dem möglichst frequenzstabilen Referenzsignal eines Oszillators im Phasenkomparator verglichen. Stimmen die Phasen bzw. Frequenzen im P.D. überein, erzeugt dieser ein konstantes Ausgangssignal, unterscheiden sich diese jedoch, liefert der P.D. ein Signal mit entsprechender Pulsweite proportional zur Differenz der Signale. Nach Durchlaufen des Tiefpassfilters wird das Signal des P.D. wiederum dem VCO zugeführt, sodass dieser seine Ausgangsfrequenz entsprechend anpassen kann.  Im eingerasteten Zustand liefert der VCO also eine um den </a:t>
            </a:r>
            <a:r>
              <a:rPr lang="de-DE" sz="1600" dirty="0" err="1"/>
              <a:t>Teilerfaktor</a:t>
            </a:r>
            <a:r>
              <a:rPr lang="de-DE" sz="1600" dirty="0"/>
              <a:t> des Frequenzteilers vervielfachte Ausgangsfrequenz.</a:t>
            </a:r>
            <a:endParaRPr lang="en-US" sz="1600" dirty="0"/>
          </a:p>
        </p:txBody>
      </p:sp>
    </p:spTree>
    <p:extLst>
      <p:ext uri="{BB962C8B-B14F-4D97-AF65-F5344CB8AC3E}">
        <p14:creationId xmlns:p14="http://schemas.microsoft.com/office/powerpoint/2010/main" val="750025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73825" y="349135"/>
            <a:ext cx="11097491" cy="3416320"/>
          </a:xfrm>
          <a:prstGeom prst="rect">
            <a:avLst/>
          </a:prstGeom>
          <a:noFill/>
        </p:spPr>
        <p:txBody>
          <a:bodyPr wrap="square" rtlCol="0">
            <a:spAutoFit/>
          </a:bodyPr>
          <a:lstStyle/>
          <a:p>
            <a:pPr algn="just"/>
            <a:r>
              <a:rPr lang="de-AT" dirty="0"/>
              <a:t>Wichtig beim Entwurf eines PLL-Frequenzsynthesizers sind die </a:t>
            </a:r>
            <a:r>
              <a:rPr lang="de-AT" b="1" dirty="0"/>
              <a:t>spektrale Reinheit </a:t>
            </a:r>
            <a:r>
              <a:rPr lang="de-AT" dirty="0"/>
              <a:t>bzw. das </a:t>
            </a:r>
            <a:r>
              <a:rPr lang="de-AT" b="1" dirty="0"/>
              <a:t>Phasenrauschen</a:t>
            </a:r>
            <a:r>
              <a:rPr lang="de-AT" dirty="0"/>
              <a:t>  des Ausgangssignals, die </a:t>
            </a:r>
            <a:r>
              <a:rPr lang="de-AT" b="1" dirty="0" smtClean="0"/>
              <a:t>Frequenzauflösung</a:t>
            </a:r>
            <a:r>
              <a:rPr lang="de-AT" dirty="0" smtClean="0"/>
              <a:t> </a:t>
            </a:r>
            <a:r>
              <a:rPr lang="de-AT" dirty="0"/>
              <a:t>und die für eine Frequenzänderung benötigte </a:t>
            </a:r>
            <a:r>
              <a:rPr lang="de-AT" b="1" dirty="0"/>
              <a:t>Einrastzeit</a:t>
            </a:r>
            <a:r>
              <a:rPr lang="de-AT" dirty="0"/>
              <a:t>. Die </a:t>
            </a:r>
            <a:r>
              <a:rPr lang="de-AT" b="1" dirty="0"/>
              <a:t>spektrale Reinheit </a:t>
            </a:r>
            <a:r>
              <a:rPr lang="de-AT" dirty="0"/>
              <a:t>wird wesentlich von den Eigenschaften des VCOs, aber auch von den Rauscheigenschaften der übrigen Komponenten sowie von einem richtigen Aufbau (Abschirmung, Filterung) bestimmt. </a:t>
            </a:r>
            <a:r>
              <a:rPr lang="de-DE" dirty="0"/>
              <a:t>Das </a:t>
            </a:r>
            <a:r>
              <a:rPr lang="de-DE" b="1" dirty="0"/>
              <a:t>Phasenrauschen</a:t>
            </a:r>
            <a:r>
              <a:rPr lang="de-DE" dirty="0"/>
              <a:t> einer PLL ist </a:t>
            </a:r>
            <a:r>
              <a:rPr lang="de-AT" dirty="0"/>
              <a:t>die Differenz der theoretisch zu erwartenden und tatsächlichen Phasenlage bzw. des Nulldurchgangs einer harmonischen Schwingung oder eines periodischen Signals bei Darstellung in der Frequenzdomäne, der </a:t>
            </a:r>
            <a:r>
              <a:rPr lang="de-AT" b="1" dirty="0" err="1"/>
              <a:t>Jitter</a:t>
            </a:r>
            <a:r>
              <a:rPr lang="de-AT" dirty="0"/>
              <a:t> entsprechend die zeitliche Abweichung der Periodendauer in der </a:t>
            </a:r>
            <a:r>
              <a:rPr lang="de-AT" b="1" dirty="0"/>
              <a:t>Zeitdomäne. </a:t>
            </a:r>
            <a:r>
              <a:rPr lang="de-AT" dirty="0" smtClean="0"/>
              <a:t>Phasenrauschen </a:t>
            </a:r>
            <a:r>
              <a:rPr lang="de-AT" dirty="0"/>
              <a:t>und </a:t>
            </a:r>
            <a:r>
              <a:rPr lang="de-AT" dirty="0" err="1"/>
              <a:t>Jitter</a:t>
            </a:r>
            <a:r>
              <a:rPr lang="de-AT" dirty="0"/>
              <a:t> sind somit Beschreibungsformen des gleichen physikalischen Problems, beide Darstellungsarten beschreiben die Rauschleistungsdichte von Oszillatoren. Vermehrtes Phasenrauschen bedeutet letztlich, dass ein Oszillator neben der gewünschten Frequenz weitere unerwünschte Spektralanteile produziert („</a:t>
            </a:r>
            <a:r>
              <a:rPr lang="de-AT" dirty="0" err="1"/>
              <a:t>Skirt</a:t>
            </a:r>
            <a:r>
              <a:rPr lang="de-AT" dirty="0"/>
              <a:t>-Effekt“). </a:t>
            </a:r>
            <a:endParaRPr lang="en-US" b="1" dirty="0"/>
          </a:p>
        </p:txBody>
      </p:sp>
    </p:spTree>
    <p:extLst>
      <p:ext uri="{BB962C8B-B14F-4D97-AF65-F5344CB8AC3E}">
        <p14:creationId xmlns:p14="http://schemas.microsoft.com/office/powerpoint/2010/main" val="3362607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006735" y="58189"/>
            <a:ext cx="3092334" cy="369332"/>
          </a:xfrm>
          <a:prstGeom prst="rect">
            <a:avLst/>
          </a:prstGeom>
          <a:noFill/>
        </p:spPr>
        <p:txBody>
          <a:bodyPr wrap="square" rtlCol="0">
            <a:spAutoFit/>
          </a:bodyPr>
          <a:lstStyle/>
          <a:p>
            <a:r>
              <a:rPr lang="de-DE" b="1" dirty="0" smtClean="0"/>
              <a:t>Leistungsdichte-Spektrum:</a:t>
            </a:r>
            <a:endParaRPr lang="en-US" b="1" dirty="0"/>
          </a:p>
        </p:txBody>
      </p:sp>
      <mc:AlternateContent xmlns:mc="http://schemas.openxmlformats.org/markup-compatibility/2006" xmlns:a14="http://schemas.microsoft.com/office/drawing/2010/main">
        <mc:Choice Requires="a14">
          <p:sp>
            <p:nvSpPr>
              <p:cNvPr id="4" name="Textfeld 3"/>
              <p:cNvSpPr txBox="1"/>
              <p:nvPr/>
            </p:nvSpPr>
            <p:spPr>
              <a:xfrm>
                <a:off x="440575" y="3923607"/>
                <a:ext cx="11296996" cy="3139321"/>
              </a:xfrm>
              <a:prstGeom prst="rect">
                <a:avLst/>
              </a:prstGeom>
              <a:noFill/>
            </p:spPr>
            <p:txBody>
              <a:bodyPr wrap="square" rtlCol="0">
                <a:spAutoFit/>
              </a:bodyPr>
              <a:lstStyle/>
              <a:p>
                <a:pPr algn="just"/>
                <a:r>
                  <a:rPr lang="de-AT" dirty="0"/>
                  <a:t>Da es sich beim Phasenrauschen um eine Rauschleistungsdichte handelt, muss zur Angabe einer Rauschleistung die Rauschleistungsdichte auf eine bestimmte Bandbreite bezogen werden</a:t>
                </a:r>
                <a:r>
                  <a:rPr lang="de-AT" dirty="0" smtClean="0"/>
                  <a:t>. </a:t>
                </a:r>
                <a:r>
                  <a:rPr lang="de-AT" dirty="0"/>
                  <a:t>Im Falle ohne Phasenrauschen kann eine Sinusfrequenz s(t) mit additivem Grundrauschen </a:t>
                </a:r>
                <a:r>
                  <a:rPr lang="de-AT" dirty="0" smtClean="0"/>
                  <a:t>in der Frequenzdomäne ausgedrückt </a:t>
                </a:r>
                <a:r>
                  <a:rPr lang="de-AT" dirty="0"/>
                  <a:t>werden als: </a:t>
                </a:r>
                <a14:m>
                  <m:oMath xmlns:m="http://schemas.openxmlformats.org/officeDocument/2006/math">
                    <m:r>
                      <a:rPr lang="de-AT" b="1" i="1">
                        <a:latin typeface="Cambria Math" panose="02040503050406030204" pitchFamily="18" charset="0"/>
                      </a:rPr>
                      <m:t>𝒔</m:t>
                    </m:r>
                    <m:d>
                      <m:dPr>
                        <m:ctrlPr>
                          <a:rPr lang="en-US" i="1">
                            <a:latin typeface="Cambria Math" panose="02040503050406030204" pitchFamily="18" charset="0"/>
                          </a:rPr>
                        </m:ctrlPr>
                      </m:dPr>
                      <m:e>
                        <m:r>
                          <a:rPr lang="de-AT" b="1" i="1">
                            <a:latin typeface="Cambria Math" panose="02040503050406030204" pitchFamily="18" charset="0"/>
                          </a:rPr>
                          <m:t>𝒕</m:t>
                        </m:r>
                      </m:e>
                    </m:d>
                    <m:r>
                      <a:rPr lang="de-AT" b="1" i="1">
                        <a:latin typeface="Cambria Math" panose="02040503050406030204" pitchFamily="18" charset="0"/>
                      </a:rPr>
                      <m:t>=</m:t>
                    </m:r>
                    <m:r>
                      <a:rPr lang="de-AT" b="1" i="1">
                        <a:latin typeface="Cambria Math" panose="02040503050406030204" pitchFamily="18" charset="0"/>
                      </a:rPr>
                      <m:t>𝑨</m:t>
                    </m:r>
                    <m:func>
                      <m:funcPr>
                        <m:ctrlPr>
                          <a:rPr lang="en-US" i="1">
                            <a:latin typeface="Cambria Math" panose="02040503050406030204" pitchFamily="18" charset="0"/>
                          </a:rPr>
                        </m:ctrlPr>
                      </m:funcPr>
                      <m:fName>
                        <m:r>
                          <a:rPr lang="de-AT" b="1" i="1">
                            <a:latin typeface="Cambria Math" panose="02040503050406030204" pitchFamily="18" charset="0"/>
                          </a:rPr>
                          <m:t>𝐜𝐨𝐬</m:t>
                        </m:r>
                      </m:fName>
                      <m:e>
                        <m:d>
                          <m:dPr>
                            <m:ctrlPr>
                              <a:rPr lang="en-US" i="1">
                                <a:latin typeface="Cambria Math" panose="02040503050406030204" pitchFamily="18" charset="0"/>
                              </a:rPr>
                            </m:ctrlPr>
                          </m:dPr>
                          <m:e>
                            <m:r>
                              <a:rPr lang="de-AT" b="1" i="1">
                                <a:latin typeface="Cambria Math" panose="02040503050406030204" pitchFamily="18" charset="0"/>
                              </a:rPr>
                              <m:t>𝝎</m:t>
                            </m:r>
                            <m:r>
                              <a:rPr lang="de-AT" b="1" i="1">
                                <a:latin typeface="Cambria Math" panose="02040503050406030204" pitchFamily="18" charset="0"/>
                              </a:rPr>
                              <m:t> </m:t>
                            </m:r>
                            <m:r>
                              <a:rPr lang="de-AT" b="1" i="1">
                                <a:latin typeface="Cambria Math" panose="02040503050406030204" pitchFamily="18" charset="0"/>
                              </a:rPr>
                              <m:t>𝒄</m:t>
                            </m:r>
                            <m:r>
                              <a:rPr lang="de-AT" b="1" i="1">
                                <a:latin typeface="Cambria Math" panose="02040503050406030204" pitchFamily="18" charset="0"/>
                              </a:rPr>
                              <m:t> </m:t>
                            </m:r>
                            <m:r>
                              <a:rPr lang="de-AT" b="1" i="1">
                                <a:latin typeface="Cambria Math" panose="02040503050406030204" pitchFamily="18" charset="0"/>
                              </a:rPr>
                              <m:t>𝒕</m:t>
                            </m:r>
                          </m:e>
                        </m:d>
                      </m:e>
                    </m:func>
                    <m:r>
                      <a:rPr lang="de-AT" b="1" i="1">
                        <a:latin typeface="Cambria Math" panose="02040503050406030204" pitchFamily="18" charset="0"/>
                      </a:rPr>
                      <m:t>+</m:t>
                    </m:r>
                    <m:r>
                      <a:rPr lang="de-AT" b="1" i="1">
                        <a:latin typeface="Cambria Math" panose="02040503050406030204" pitchFamily="18" charset="0"/>
                      </a:rPr>
                      <m:t>𝝎</m:t>
                    </m:r>
                    <m:r>
                      <a:rPr lang="de-AT" b="1" i="1">
                        <a:latin typeface="Cambria Math" panose="02040503050406030204" pitchFamily="18" charset="0"/>
                      </a:rPr>
                      <m:t>(</m:t>
                    </m:r>
                    <m:r>
                      <a:rPr lang="de-AT" b="1" i="1">
                        <a:latin typeface="Cambria Math" panose="02040503050406030204" pitchFamily="18" charset="0"/>
                      </a:rPr>
                      <m:t>𝒕</m:t>
                    </m:r>
                    <m:r>
                      <a:rPr lang="de-AT" b="1" i="1">
                        <a:latin typeface="Cambria Math" panose="02040503050406030204" pitchFamily="18" charset="0"/>
                      </a:rPr>
                      <m:t>)</m:t>
                    </m:r>
                  </m:oMath>
                </a14:m>
                <a:r>
                  <a:rPr lang="de-AT" dirty="0"/>
                  <a:t>, wobei der Term </a:t>
                </a:r>
                <a14:m>
                  <m:oMath xmlns:m="http://schemas.openxmlformats.org/officeDocument/2006/math">
                    <m:r>
                      <a:rPr lang="de-AT" b="1" i="1">
                        <a:latin typeface="Cambria Math" panose="02040503050406030204" pitchFamily="18" charset="0"/>
                      </a:rPr>
                      <m:t>𝝎</m:t>
                    </m:r>
                    <m:r>
                      <a:rPr lang="de-AT" b="1" i="1">
                        <a:latin typeface="Cambria Math" panose="02040503050406030204" pitchFamily="18" charset="0"/>
                      </a:rPr>
                      <m:t>(</m:t>
                    </m:r>
                    <m:r>
                      <a:rPr lang="de-AT" b="1" i="1">
                        <a:latin typeface="Cambria Math" panose="02040503050406030204" pitchFamily="18" charset="0"/>
                      </a:rPr>
                      <m:t>𝒕</m:t>
                    </m:r>
                    <m:r>
                      <a:rPr lang="de-AT" b="1" i="1">
                        <a:latin typeface="Cambria Math" panose="02040503050406030204" pitchFamily="18" charset="0"/>
                      </a:rPr>
                      <m:t>)</m:t>
                    </m:r>
                  </m:oMath>
                </a14:m>
                <a:r>
                  <a:rPr lang="de-AT" dirty="0"/>
                  <a:t> das Grundrauschen beschreibt, das </a:t>
                </a:r>
                <a:r>
                  <a:rPr lang="de-AT" dirty="0" smtClean="0"/>
                  <a:t>wie das Phasenrauschen durch </a:t>
                </a:r>
                <a:r>
                  <a:rPr lang="de-AT" dirty="0"/>
                  <a:t>thermisches Rauschen hervorgerufen wird</a:t>
                </a:r>
                <a:r>
                  <a:rPr lang="de-AT" dirty="0" smtClean="0"/>
                  <a:t>. </a:t>
                </a:r>
                <a:r>
                  <a:rPr lang="de-AT" b="1" dirty="0" smtClean="0"/>
                  <a:t>A</a:t>
                </a:r>
                <a:r>
                  <a:rPr lang="de-AT" dirty="0" smtClean="0"/>
                  <a:t> entspricht der Amplitude, </a:t>
                </a:r>
                <a:r>
                  <a:rPr lang="de-AT" b="1" dirty="0"/>
                  <a:t>c</a:t>
                </a:r>
                <a:r>
                  <a:rPr lang="de-AT" dirty="0" smtClean="0"/>
                  <a:t> steht für den Carrier.  </a:t>
                </a:r>
                <a:r>
                  <a:rPr lang="de-AT" dirty="0"/>
                  <a:t>Durch Phasenrauschen („</a:t>
                </a:r>
                <a:r>
                  <a:rPr lang="de-AT" dirty="0" err="1"/>
                  <a:t>Skirt</a:t>
                </a:r>
                <a:r>
                  <a:rPr lang="de-AT" dirty="0"/>
                  <a:t>-Bildung“) wird die Sinusfrequenz spektral </a:t>
                </a:r>
                <a:r>
                  <a:rPr lang="de-AT" dirty="0" err="1"/>
                  <a:t>aufgeweitet</a:t>
                </a:r>
                <a:r>
                  <a:rPr lang="de-AT" dirty="0"/>
                  <a:t>. </a:t>
                </a:r>
                <a14:m>
                  <m:oMath xmlns:m="http://schemas.openxmlformats.org/officeDocument/2006/math">
                    <m:r>
                      <a:rPr lang="de-AT" b="1" i="1">
                        <a:latin typeface="Cambria Math" panose="02040503050406030204" pitchFamily="18" charset="0"/>
                      </a:rPr>
                      <m:t>𝒔</m:t>
                    </m:r>
                    <m:d>
                      <m:dPr>
                        <m:ctrlPr>
                          <a:rPr lang="en-US" i="1">
                            <a:latin typeface="Cambria Math" panose="02040503050406030204" pitchFamily="18" charset="0"/>
                          </a:rPr>
                        </m:ctrlPr>
                      </m:dPr>
                      <m:e>
                        <m:r>
                          <a:rPr lang="de-AT" b="1" i="1">
                            <a:latin typeface="Cambria Math" panose="02040503050406030204" pitchFamily="18" charset="0"/>
                          </a:rPr>
                          <m:t>𝒕</m:t>
                        </m:r>
                      </m:e>
                    </m:d>
                    <m:r>
                      <a:rPr lang="de-AT" b="1" i="1">
                        <a:latin typeface="Cambria Math" panose="02040503050406030204" pitchFamily="18" charset="0"/>
                      </a:rPr>
                      <m:t>=</m:t>
                    </m:r>
                    <m:r>
                      <a:rPr lang="de-AT" b="1" i="1">
                        <a:latin typeface="Cambria Math" panose="02040503050406030204" pitchFamily="18" charset="0"/>
                      </a:rPr>
                      <m:t>𝑨</m:t>
                    </m:r>
                    <m:func>
                      <m:funcPr>
                        <m:ctrlPr>
                          <a:rPr lang="en-US" i="1">
                            <a:latin typeface="Cambria Math" panose="02040503050406030204" pitchFamily="18" charset="0"/>
                          </a:rPr>
                        </m:ctrlPr>
                      </m:funcPr>
                      <m:fName>
                        <m:r>
                          <a:rPr lang="de-AT" b="1" i="1">
                            <a:latin typeface="Cambria Math" panose="02040503050406030204" pitchFamily="18" charset="0"/>
                          </a:rPr>
                          <m:t>𝐜𝐨𝐬</m:t>
                        </m:r>
                      </m:fName>
                      <m:e>
                        <m:d>
                          <m:dPr>
                            <m:ctrlPr>
                              <a:rPr lang="en-US" i="1">
                                <a:latin typeface="Cambria Math" panose="02040503050406030204" pitchFamily="18" charset="0"/>
                              </a:rPr>
                            </m:ctrlPr>
                          </m:dPr>
                          <m:e>
                            <m:r>
                              <a:rPr lang="de-AT" b="1" i="1">
                                <a:latin typeface="Cambria Math" panose="02040503050406030204" pitchFamily="18" charset="0"/>
                              </a:rPr>
                              <m:t>𝝎</m:t>
                            </m:r>
                            <m:r>
                              <a:rPr lang="de-AT" b="1" i="1">
                                <a:latin typeface="Cambria Math" panose="02040503050406030204" pitchFamily="18" charset="0"/>
                              </a:rPr>
                              <m:t> </m:t>
                            </m:r>
                            <m:r>
                              <a:rPr lang="de-AT" b="1" i="1">
                                <a:latin typeface="Cambria Math" panose="02040503050406030204" pitchFamily="18" charset="0"/>
                              </a:rPr>
                              <m:t>𝒄</m:t>
                            </m:r>
                            <m:r>
                              <a:rPr lang="de-AT" b="1" i="1">
                                <a:latin typeface="Cambria Math" panose="02040503050406030204" pitchFamily="18" charset="0"/>
                              </a:rPr>
                              <m:t> </m:t>
                            </m:r>
                            <m:r>
                              <a:rPr lang="de-AT" b="1" i="1">
                                <a:latin typeface="Cambria Math" panose="02040503050406030204" pitchFamily="18" charset="0"/>
                              </a:rPr>
                              <m:t>𝒕</m:t>
                            </m:r>
                            <m:r>
                              <a:rPr lang="de-AT" b="1" i="1">
                                <a:latin typeface="Cambria Math" panose="02040503050406030204" pitchFamily="18" charset="0"/>
                              </a:rPr>
                              <m:t>+ </m:t>
                            </m:r>
                            <m:r>
                              <a:rPr lang="de-AT" b="1" i="1">
                                <a:latin typeface="Cambria Math" panose="02040503050406030204" pitchFamily="18" charset="0"/>
                              </a:rPr>
                              <m:t>𝝋</m:t>
                            </m:r>
                            <m:r>
                              <a:rPr lang="de-AT" b="1" i="1">
                                <a:latin typeface="Cambria Math" panose="02040503050406030204" pitchFamily="18" charset="0"/>
                              </a:rPr>
                              <m:t>(</m:t>
                            </m:r>
                            <m:r>
                              <a:rPr lang="de-AT" b="1" i="1">
                                <a:latin typeface="Cambria Math" panose="02040503050406030204" pitchFamily="18" charset="0"/>
                              </a:rPr>
                              <m:t>𝒕</m:t>
                            </m:r>
                            <m:r>
                              <a:rPr lang="de-AT" b="1" i="1">
                                <a:latin typeface="Cambria Math" panose="02040503050406030204" pitchFamily="18" charset="0"/>
                              </a:rPr>
                              <m:t>)</m:t>
                            </m:r>
                          </m:e>
                        </m:d>
                      </m:e>
                    </m:func>
                    <m:r>
                      <a:rPr lang="de-AT" b="1" i="1">
                        <a:latin typeface="Cambria Math" panose="02040503050406030204" pitchFamily="18" charset="0"/>
                      </a:rPr>
                      <m:t>+</m:t>
                    </m:r>
                    <m:r>
                      <a:rPr lang="de-AT" b="1" i="1">
                        <a:latin typeface="Cambria Math" panose="02040503050406030204" pitchFamily="18" charset="0"/>
                      </a:rPr>
                      <m:t>𝝎</m:t>
                    </m:r>
                    <m:r>
                      <a:rPr lang="de-AT" b="1" i="1">
                        <a:latin typeface="Cambria Math" panose="02040503050406030204" pitchFamily="18" charset="0"/>
                      </a:rPr>
                      <m:t>(</m:t>
                    </m:r>
                    <m:r>
                      <a:rPr lang="de-AT" b="1" i="1">
                        <a:latin typeface="Cambria Math" panose="02040503050406030204" pitchFamily="18" charset="0"/>
                      </a:rPr>
                      <m:t>𝒕</m:t>
                    </m:r>
                    <m:r>
                      <a:rPr lang="de-AT" b="1" i="1">
                        <a:latin typeface="Cambria Math" panose="02040503050406030204" pitchFamily="18" charset="0"/>
                      </a:rPr>
                      <m:t>)</m:t>
                    </m:r>
                  </m:oMath>
                </a14:m>
                <a:r>
                  <a:rPr lang="de-AT" dirty="0"/>
                  <a:t>. Das Phasenrauschen wird durch den Term </a:t>
                </a:r>
                <a14:m>
                  <m:oMath xmlns:m="http://schemas.openxmlformats.org/officeDocument/2006/math">
                    <m:r>
                      <a:rPr lang="de-AT" b="1" i="1">
                        <a:latin typeface="Cambria Math" panose="02040503050406030204" pitchFamily="18" charset="0"/>
                      </a:rPr>
                      <m:t>𝝋</m:t>
                    </m:r>
                    <m:r>
                      <a:rPr lang="de-AT" b="1" i="1">
                        <a:latin typeface="Cambria Math" panose="02040503050406030204" pitchFamily="18" charset="0"/>
                      </a:rPr>
                      <m:t>(</m:t>
                    </m:r>
                    <m:r>
                      <a:rPr lang="de-AT" b="1" i="1">
                        <a:latin typeface="Cambria Math" panose="02040503050406030204" pitchFamily="18" charset="0"/>
                      </a:rPr>
                      <m:t>𝒕</m:t>
                    </m:r>
                    <m:r>
                      <a:rPr lang="de-AT" b="1" i="1">
                        <a:latin typeface="Cambria Math" panose="02040503050406030204" pitchFamily="18" charset="0"/>
                      </a:rPr>
                      <m:t>)</m:t>
                    </m:r>
                  </m:oMath>
                </a14:m>
                <a:r>
                  <a:rPr lang="de-AT" dirty="0"/>
                  <a:t> </a:t>
                </a:r>
                <a:r>
                  <a:rPr lang="de-AT" dirty="0" smtClean="0"/>
                  <a:t> </a:t>
                </a:r>
                <a:r>
                  <a:rPr lang="de-AT" dirty="0"/>
                  <a:t>beschrieben. Dieser stellt eine zufällige Änderung der Phasenlage der Sinuswelle und somit eine Abweichung von der idealen </a:t>
                </a:r>
                <a:r>
                  <a:rPr lang="de-AT" dirty="0" err="1"/>
                  <a:t>monofrequenten</a:t>
                </a:r>
                <a:r>
                  <a:rPr lang="de-AT" dirty="0"/>
                  <a:t> Oszillation </a:t>
                </a:r>
                <a:r>
                  <a:rPr lang="de-AT" dirty="0" smtClean="0"/>
                  <a:t>dar.</a:t>
                </a:r>
                <a:r>
                  <a:rPr lang="de-AT" dirty="0"/>
                  <a:t/>
                </a:r>
                <a:br>
                  <a:rPr lang="de-AT" dirty="0"/>
                </a:br>
                <a:endParaRPr 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440575" y="3923607"/>
                <a:ext cx="11296996" cy="3139321"/>
              </a:xfrm>
              <a:prstGeom prst="rect">
                <a:avLst/>
              </a:prstGeom>
              <a:blipFill>
                <a:blip r:embed="rId2"/>
                <a:stretch>
                  <a:fillRect l="-432" t="-1165" r="-486"/>
                </a:stretch>
              </a:blipFill>
            </p:spPr>
            <p:txBody>
              <a:bodyPr/>
              <a:lstStyle/>
              <a:p>
                <a:r>
                  <a:rPr lang="en-US">
                    <a:noFill/>
                  </a:rPr>
                  <a:t> </a:t>
                </a:r>
              </a:p>
            </p:txBody>
          </p:sp>
        </mc:Fallback>
      </mc:AlternateContent>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0603" y="423211"/>
            <a:ext cx="4473113" cy="3504707"/>
          </a:xfrm>
          <a:prstGeom prst="rect">
            <a:avLst/>
          </a:prstGeom>
        </p:spPr>
      </p:pic>
    </p:spTree>
    <p:extLst>
      <p:ext uri="{BB962C8B-B14F-4D97-AF65-F5344CB8AC3E}">
        <p14:creationId xmlns:p14="http://schemas.microsoft.com/office/powerpoint/2010/main" val="3474098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47898" y="590204"/>
            <a:ext cx="10706793" cy="2031325"/>
          </a:xfrm>
          <a:prstGeom prst="rect">
            <a:avLst/>
          </a:prstGeom>
          <a:noFill/>
        </p:spPr>
        <p:txBody>
          <a:bodyPr wrap="square" rtlCol="0">
            <a:spAutoFit/>
          </a:bodyPr>
          <a:lstStyle/>
          <a:p>
            <a:r>
              <a:rPr lang="de-DE" dirty="0"/>
              <a:t>Phasenrauschen entsteht durch die Instabilität von Oszillatoren und zeigt sich in minimalen Frequenzabweichungen. Auslöser dieser Instabilitäten sind die verschiedensten Einflüsse; so kann </a:t>
            </a:r>
            <a:r>
              <a:rPr lang="de-DE" dirty="0" smtClean="0"/>
              <a:t>ein Grund das Rauschen </a:t>
            </a:r>
            <a:r>
              <a:rPr lang="de-DE" dirty="0"/>
              <a:t>der Versorgungsspannung sein, Schwankungen in </a:t>
            </a:r>
            <a:r>
              <a:rPr lang="de-DE" dirty="0" smtClean="0"/>
              <a:t>der Rückkoppelung, die Gütefaktore</a:t>
            </a:r>
            <a:r>
              <a:rPr lang="de-DE" dirty="0"/>
              <a:t>n</a:t>
            </a:r>
            <a:r>
              <a:rPr lang="de-DE" dirty="0" smtClean="0"/>
              <a:t> </a:t>
            </a:r>
            <a:r>
              <a:rPr lang="de-DE" dirty="0"/>
              <a:t>der frequenzbestimmenden Bauteile, die Temperaturschwankungen usw. Je geringer das Phasenrauschen ist, desto besser sind die frequenzmäßigen Selektionsmöglichkeiten, Modulationsfehler und die Trennschärfe und desto geringer die </a:t>
            </a:r>
            <a:r>
              <a:rPr lang="de-DE" dirty="0" smtClean="0"/>
              <a:t>Bitfehlerraten. </a:t>
            </a:r>
            <a:endParaRPr lang="en-US" dirty="0"/>
          </a:p>
        </p:txBody>
      </p:sp>
    </p:spTree>
    <p:extLst>
      <p:ext uri="{BB962C8B-B14F-4D97-AF65-F5344CB8AC3E}">
        <p14:creationId xmlns:p14="http://schemas.microsoft.com/office/powerpoint/2010/main" val="251365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16131" y="3832167"/>
            <a:ext cx="11762509" cy="2862322"/>
          </a:xfrm>
          <a:prstGeom prst="rect">
            <a:avLst/>
          </a:prstGeom>
          <a:noFill/>
        </p:spPr>
        <p:txBody>
          <a:bodyPr wrap="square" rtlCol="0">
            <a:spAutoFit/>
          </a:bodyPr>
          <a:lstStyle/>
          <a:p>
            <a:r>
              <a:rPr lang="de-AT" dirty="0"/>
              <a:t>Unterliegt zusätzlich die Amplitude </a:t>
            </a:r>
            <a:r>
              <a:rPr lang="de-AT" dirty="0" smtClean="0"/>
              <a:t>A einer </a:t>
            </a:r>
            <a:r>
              <a:rPr lang="de-AT" dirty="0"/>
              <a:t>zeitlichen Schwankung, spricht man vom Amplitudenrauschen. In der Regel ist aber bei Oszillatorschaltungen das Phasenrauschen der dominierende Rauscheffekt. </a:t>
            </a:r>
            <a:endParaRPr lang="en-US" b="1" dirty="0"/>
          </a:p>
          <a:p>
            <a:r>
              <a:rPr lang="de-AT" dirty="0"/>
              <a:t>Die Güte eines Oszillators verhält sich somit indirekt proportional zu seinem Phasenrauschen, das in </a:t>
            </a:r>
            <a:r>
              <a:rPr lang="de-AT" dirty="0" err="1" smtClean="0"/>
              <a:t>dBc</a:t>
            </a:r>
            <a:r>
              <a:rPr lang="de-AT" dirty="0" smtClean="0"/>
              <a:t>/Hz </a:t>
            </a:r>
            <a:r>
              <a:rPr lang="de-AT" dirty="0"/>
              <a:t>(</a:t>
            </a:r>
            <a:r>
              <a:rPr lang="de-AT" dirty="0" err="1"/>
              <a:t>dBCarrier</a:t>
            </a:r>
            <a:r>
              <a:rPr lang="de-AT" dirty="0"/>
              <a:t>/Hz) in einem bestimmten Abstand zur </a:t>
            </a:r>
            <a:r>
              <a:rPr lang="de-AT" dirty="0" smtClean="0"/>
              <a:t>Oszillator- bzw. </a:t>
            </a:r>
            <a:r>
              <a:rPr lang="de-AT" dirty="0" err="1" smtClean="0"/>
              <a:t>Carrierfrequenz</a:t>
            </a:r>
            <a:r>
              <a:rPr lang="de-AT" dirty="0" smtClean="0"/>
              <a:t> </a:t>
            </a:r>
            <a:r>
              <a:rPr lang="de-AT" dirty="0"/>
              <a:t>angegeben wird und mit einem </a:t>
            </a:r>
            <a:r>
              <a:rPr lang="de-AT" dirty="0" err="1"/>
              <a:t>Spektrumanalysator</a:t>
            </a:r>
            <a:r>
              <a:rPr lang="de-AT" dirty="0"/>
              <a:t> gemessen werden kann, falls das Phasenrauschen seines Oszillators deutlich geringer als das zu messende Phasenrauschen ist.  Beträgt beispielsweise die Ausgangsleistung eines Oszillators auf seiner Frequenz 10 </a:t>
            </a:r>
            <a:r>
              <a:rPr lang="de-AT" dirty="0" err="1"/>
              <a:t>dBm</a:t>
            </a:r>
            <a:r>
              <a:rPr lang="de-AT" dirty="0"/>
              <a:t> und wird die Rauschleistung mit einer Bandbreite von 1 Hz gemessen, so wird bei einem Frequenzoffset von 100 kHz neben der Oszillatorfrequenz eine Leistung von −110 </a:t>
            </a:r>
            <a:r>
              <a:rPr lang="de-AT" dirty="0" err="1"/>
              <a:t>dBm</a:t>
            </a:r>
            <a:r>
              <a:rPr lang="de-AT" dirty="0"/>
              <a:t> gemessen und es ergibt sich daraus ein Phasenrauschen von −120 </a:t>
            </a:r>
            <a:r>
              <a:rPr lang="de-AT" dirty="0" err="1"/>
              <a:t>dBc</a:t>
            </a:r>
            <a:r>
              <a:rPr lang="de-AT" dirty="0"/>
              <a:t>/Hz. </a:t>
            </a:r>
            <a:endParaRPr lang="en-US" dirty="0"/>
          </a:p>
        </p:txBody>
      </p:sp>
      <p:pic>
        <p:nvPicPr>
          <p:cNvPr id="3" name="Grafik 2"/>
          <p:cNvPicPr/>
          <p:nvPr/>
        </p:nvPicPr>
        <p:blipFill>
          <a:blip r:embed="rId2">
            <a:extLst>
              <a:ext uri="{28A0092B-C50C-407E-A947-70E740481C1C}">
                <a14:useLocalDpi xmlns:a14="http://schemas.microsoft.com/office/drawing/2010/main" val="0"/>
              </a:ext>
            </a:extLst>
          </a:blip>
          <a:stretch>
            <a:fillRect/>
          </a:stretch>
        </p:blipFill>
        <p:spPr>
          <a:xfrm>
            <a:off x="3054320" y="490452"/>
            <a:ext cx="6014865" cy="3341716"/>
          </a:xfrm>
          <a:prstGeom prst="rect">
            <a:avLst/>
          </a:prstGeom>
        </p:spPr>
      </p:pic>
      <p:sp>
        <p:nvSpPr>
          <p:cNvPr id="4" name="Textfeld 3"/>
          <p:cNvSpPr txBox="1"/>
          <p:nvPr/>
        </p:nvSpPr>
        <p:spPr>
          <a:xfrm>
            <a:off x="4904509" y="58189"/>
            <a:ext cx="2177935" cy="374073"/>
          </a:xfrm>
          <a:prstGeom prst="rect">
            <a:avLst/>
          </a:prstGeom>
          <a:noFill/>
        </p:spPr>
        <p:txBody>
          <a:bodyPr wrap="square" rtlCol="0">
            <a:spAutoFit/>
          </a:bodyPr>
          <a:lstStyle/>
          <a:p>
            <a:r>
              <a:rPr lang="de-DE" b="1" dirty="0" smtClean="0"/>
              <a:t>Phasenrauschen</a:t>
            </a:r>
            <a:endParaRPr lang="en-US" b="1" dirty="0"/>
          </a:p>
        </p:txBody>
      </p:sp>
    </p:spTree>
    <p:extLst>
      <p:ext uri="{BB962C8B-B14F-4D97-AF65-F5344CB8AC3E}">
        <p14:creationId xmlns:p14="http://schemas.microsoft.com/office/powerpoint/2010/main" val="1738165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787" y="299259"/>
            <a:ext cx="3899239" cy="3577601"/>
          </a:xfrm>
          <a:prstGeom prst="rect">
            <a:avLst/>
          </a:prstGeom>
        </p:spPr>
      </p:pic>
      <p:sp>
        <p:nvSpPr>
          <p:cNvPr id="4" name="Textfeld 3"/>
          <p:cNvSpPr txBox="1"/>
          <p:nvPr/>
        </p:nvSpPr>
        <p:spPr>
          <a:xfrm>
            <a:off x="1487978" y="4123113"/>
            <a:ext cx="9526386" cy="1200329"/>
          </a:xfrm>
          <a:prstGeom prst="rect">
            <a:avLst/>
          </a:prstGeom>
          <a:noFill/>
        </p:spPr>
        <p:txBody>
          <a:bodyPr wrap="square" rtlCol="0">
            <a:spAutoFit/>
          </a:bodyPr>
          <a:lstStyle/>
          <a:p>
            <a:pPr algn="just"/>
            <a:r>
              <a:rPr lang="de-DE" b="1" dirty="0" smtClean="0"/>
              <a:t>Beispiel2: </a:t>
            </a:r>
            <a:r>
              <a:rPr lang="de-DE" dirty="0" smtClean="0"/>
              <a:t/>
            </a:r>
            <a:br>
              <a:rPr lang="de-DE" dirty="0" smtClean="0"/>
            </a:br>
            <a:r>
              <a:rPr lang="de-DE" dirty="0" smtClean="0"/>
              <a:t>-130 </a:t>
            </a:r>
            <a:r>
              <a:rPr lang="de-DE" dirty="0" err="1" smtClean="0"/>
              <a:t>dBc</a:t>
            </a:r>
            <a:r>
              <a:rPr lang="de-DE" dirty="0" smtClean="0"/>
              <a:t>/Hz </a:t>
            </a:r>
            <a:r>
              <a:rPr lang="de-DE" dirty="0"/>
              <a:t>im Abstand 10 Hertz von der Trägerfrequenz und verringert sich mit dem Abstand von der Trägerfrequenz. Bei </a:t>
            </a:r>
            <a:r>
              <a:rPr lang="de-DE" dirty="0" smtClean="0"/>
              <a:t>10 kHz </a:t>
            </a:r>
            <a:r>
              <a:rPr lang="de-DE" dirty="0"/>
              <a:t>Trägerabstand könnte der Wert auf -170 </a:t>
            </a:r>
            <a:r>
              <a:rPr lang="de-DE" dirty="0" err="1"/>
              <a:t>dBc</a:t>
            </a:r>
            <a:r>
              <a:rPr lang="de-DE" dirty="0"/>
              <a:t> gefallen sein.</a:t>
            </a:r>
            <a:endParaRPr lang="en-US" dirty="0"/>
          </a:p>
        </p:txBody>
      </p:sp>
    </p:spTree>
    <p:extLst>
      <p:ext uri="{BB962C8B-B14F-4D97-AF65-F5344CB8AC3E}">
        <p14:creationId xmlns:p14="http://schemas.microsoft.com/office/powerpoint/2010/main" val="2969349092"/>
      </p:ext>
    </p:extLst>
  </p:cSld>
  <p:clrMapOvr>
    <a:masterClrMapping/>
  </p:clrMapOvr>
</p:sld>
</file>

<file path=ppt/theme/theme1.xml><?xml version="1.0" encoding="utf-8"?>
<a:theme xmlns:a="http://schemas.openxmlformats.org/drawingml/2006/main" name="Segment">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0</TotalTime>
  <Words>2155</Words>
  <Application>Microsoft Office PowerPoint</Application>
  <PresentationFormat>Breitbild</PresentationFormat>
  <Paragraphs>136</Paragraphs>
  <Slides>31</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31</vt:i4>
      </vt:variant>
    </vt:vector>
  </HeadingPairs>
  <TitlesOfParts>
    <vt:vector size="38" baseType="lpstr">
      <vt:lpstr>Arial</vt:lpstr>
      <vt:lpstr>Calibri</vt:lpstr>
      <vt:lpstr>Cambria Math</vt:lpstr>
      <vt:lpstr>Century Gothic</vt:lpstr>
      <vt:lpstr>Times New Roman</vt:lpstr>
      <vt:lpstr>Wingdings 3</vt:lpstr>
      <vt:lpstr>Segment</vt:lpstr>
      <vt:lpstr>VORTRAG  PLL‘S UND PHASENRAUSCHEN TEIL1 JETZT   -    TEIL 2 FOLGT SPÄTER…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Vortrag  pll‘S UND Phasenrauschen Teil 2</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VORTRAG  PLL‘S UND PHASENRAUSCHEN TEIL1 JETZT   -    TEIL 2 FOLGT SPÄTER…</dc:title>
  <dc:creator>Werni</dc:creator>
  <cp:lastModifiedBy>Windows-Benutzer</cp:lastModifiedBy>
  <cp:revision>15</cp:revision>
  <dcterms:modified xsi:type="dcterms:W3CDTF">2019-05-13T17:14:26Z</dcterms:modified>
</cp:coreProperties>
</file>